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9" r:id="rId2"/>
    <p:sldId id="300" r:id="rId3"/>
    <p:sldId id="259" r:id="rId4"/>
    <p:sldId id="442" r:id="rId5"/>
    <p:sldId id="443" r:id="rId6"/>
    <p:sldId id="444" r:id="rId7"/>
    <p:sldId id="463" r:id="rId8"/>
    <p:sldId id="452" r:id="rId9"/>
    <p:sldId id="446" r:id="rId10"/>
    <p:sldId id="448" r:id="rId11"/>
    <p:sldId id="462" r:id="rId12"/>
    <p:sldId id="455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le W." initials="CW" lastIdx="9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95CC"/>
    <a:srgbClr val="EAEAEA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93" autoAdjust="0"/>
  </p:normalViewPr>
  <p:slideViewPr>
    <p:cSldViewPr>
      <p:cViewPr>
        <p:scale>
          <a:sx n="84" d="100"/>
          <a:sy n="84" d="100"/>
        </p:scale>
        <p:origin x="-1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5" y="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 alt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58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 alt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5" y="942858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DC5134-4A3D-4280-9434-75B9CC03DDA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47678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de-DE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39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858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de-DE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2858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2" tIns="45716" rIns="91432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E5BDC-005A-44EC-A0C6-1FB1B0FF3202}" type="slidenum">
              <a:rPr lang="en-US" altLang="de-DE"/>
              <a:pPr/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545634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5BDC-005A-44EC-A0C6-1FB1B0FF3202}" type="slidenum">
              <a:rPr lang="en-US" altLang="de-DE" smtClean="0"/>
              <a:pPr/>
              <a:t>1</a:t>
            </a:fld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222408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43F997-EE3C-451F-9983-93E53FC0B6F2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0392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 anchor="ctr"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120"/>
            <a:ext cx="6400800" cy="1129680"/>
          </a:xfrm>
        </p:spPr>
        <p:txBody>
          <a:bodyPr/>
          <a:lstStyle>
            <a:lvl1pPr marL="0" indent="0" algn="ctr">
              <a:buNone/>
              <a:defRPr sz="1800" b="0">
                <a:latin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95536" y="764704"/>
            <a:ext cx="84969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18" descr="M:\Logos\BiTS\BiTS - Die Unternehmer-Hochschule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663" y="152400"/>
            <a:ext cx="2674937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57"/>
          <p:cNvSpPr>
            <a:spLocks noChangeArrowheads="1"/>
          </p:cNvSpPr>
          <p:nvPr userDrawn="1"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E8AD18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" name="Picture 58" descr="M:\Logos\Laureate\LIU_3color_sm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6361113"/>
            <a:ext cx="1787525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34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21387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4929188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400">
                <a:latin typeface="Calibri" panose="020F0502020204030204" pitchFamily="34" charset="0"/>
              </a:defRPr>
            </a:lvl1pPr>
            <a:lvl2pPr marL="742950" indent="-285750">
              <a:buFont typeface="Calibri" panose="020F0502020204030204" pitchFamily="34" charset="0"/>
              <a:buChar char="»"/>
              <a:defRPr sz="2000">
                <a:latin typeface="Calibri" panose="020F0502020204030204" pitchFamily="34" charset="0"/>
              </a:defRPr>
            </a:lvl2pPr>
            <a:lvl3pPr marL="1143000" indent="-228600">
              <a:buFont typeface="Symbol" panose="05050102010706020507" pitchFamily="18" charset="2"/>
              <a:buChar char="-"/>
              <a:defRPr sz="1800">
                <a:latin typeface="Calibri" panose="020F0502020204030204" pitchFamily="34" charset="0"/>
              </a:defRPr>
            </a:lvl3pPr>
            <a:lvl4pPr marL="1600200" indent="-228600">
              <a:buFont typeface="Arial" panose="020B0604020202020204" pitchFamily="34" charset="0"/>
              <a:buChar char="•"/>
              <a:defRPr sz="1600">
                <a:latin typeface="Calibri" panose="020F0502020204030204" pitchFamily="34" charset="0"/>
              </a:defRPr>
            </a:lvl4pPr>
            <a:lvl5pPr marL="2057400" indent="-228600">
              <a:buFont typeface="Courier New" panose="02070309020205020404" pitchFamily="49" charset="0"/>
              <a:buChar char="o"/>
              <a:defRPr sz="1600"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4929188"/>
          </a:xfrm>
        </p:spPr>
        <p:txBody>
          <a:bodyPr/>
          <a:lstStyle>
            <a:lvl1pPr marL="342900" indent="-342900">
              <a:defRPr lang="en-US" sz="24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>
              <a:defRPr lang="en-US" sz="2000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 marL="1600200" indent="-228600">
              <a:defRPr lang="en-US" sz="1600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lang="en-US" sz="1600" dirty="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mtClean="0"/>
              <a:t>Textmasterformat bearbeiten</a:t>
            </a:r>
          </a:p>
          <a:p>
            <a:pPr marL="342900" lvl="1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mtClean="0"/>
              <a:t>Zweite Ebene</a:t>
            </a:r>
          </a:p>
          <a:p>
            <a:pPr marL="342900" lvl="2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mtClean="0"/>
              <a:t>Dritte Ebene</a:t>
            </a:r>
          </a:p>
          <a:p>
            <a:pPr marL="342900" lvl="3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mtClean="0"/>
              <a:t>Vierte Ebene</a:t>
            </a:r>
          </a:p>
          <a:p>
            <a:pPr marL="342900" lvl="4" indent="-342900" algn="l" rtl="0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00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01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0" y="6381750"/>
            <a:ext cx="9144000" cy="4762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 smtClean="0"/>
              <a:t>Titelmasterformat durch Klicken bearbeiten</a:t>
            </a:r>
            <a:endParaRPr lang="de-DE" altLang="de-DE" noProof="0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Textmasterformat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107504" y="6450598"/>
            <a:ext cx="69775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BiTS</a:t>
            </a:r>
            <a:r>
              <a:rPr lang="de-DE" sz="1600" dirty="0" smtClean="0">
                <a:latin typeface="Calibri" panose="020F0502020204030204" pitchFamily="34" charset="0"/>
              </a:rPr>
              <a:t>: Tutorium Mikroökonomik, 03.12.2013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68313" y="908050"/>
            <a:ext cx="8280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6" name="Text Box 12"/>
          <p:cNvSpPr txBox="1">
            <a:spLocks noChangeArrowheads="1"/>
          </p:cNvSpPr>
          <p:nvPr userDrawn="1"/>
        </p:nvSpPr>
        <p:spPr bwMode="auto">
          <a:xfrm>
            <a:off x="7596188" y="6482557"/>
            <a:ext cx="14403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fld id="{5F2DA3E4-785C-48E2-83FF-A4968547328A}" type="slidenum">
              <a:rPr lang="en-US" altLang="de-DE" sz="1200" b="1"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de-DE" sz="1200" b="1" dirty="0"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krooekonomie.de/Haushaltstheorie/Einkommens-%20und%20Substitutionseffekt.htm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ikrooekonomie.de/Haushaltstheorie/Einkommens-%20und%20Preis-Konsum-Kurven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Tutorium Makro- und Mikroökonomik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sz="1800" dirty="0" smtClean="0"/>
              <a:t>03.12.</a:t>
            </a:r>
            <a:r>
              <a:rPr lang="de-DE" sz="1800" dirty="0" smtClean="0">
                <a:solidFill>
                  <a:schemeClr val="tx1"/>
                </a:solidFill>
              </a:rPr>
              <a:t>2013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 smtClean="0"/>
              <a:t>Nicole Wägner</a:t>
            </a:r>
            <a:endParaRPr lang="de-DE" altLang="de-DE" dirty="0"/>
          </a:p>
          <a:p>
            <a:r>
              <a:rPr lang="de-DE" altLang="de-DE" dirty="0" smtClean="0"/>
              <a:t>BiTS </a:t>
            </a:r>
            <a:r>
              <a:rPr lang="de-DE" altLang="de-DE" dirty="0"/>
              <a:t>Berlin</a:t>
            </a:r>
            <a:br>
              <a:rPr lang="de-DE" altLang="de-DE" dirty="0"/>
            </a:br>
            <a:r>
              <a:rPr lang="de-DE" altLang="de-DE" dirty="0"/>
              <a:t>Wintersemester 2013/2014</a:t>
            </a:r>
          </a:p>
          <a:p>
            <a:r>
              <a:rPr lang="de-DE" altLang="de-DE" dirty="0"/>
              <a:t>www.kooths.de/bits-mikro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25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Substitutions- und Einkommenseffekt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i="1" dirty="0" smtClean="0"/>
              <a:t>Einkommenseffekt (EE) </a:t>
            </a:r>
          </a:p>
          <a:p>
            <a:r>
              <a:rPr lang="de-DE" sz="1800" dirty="0"/>
              <a:t>Nachfrageänderung nach einem </a:t>
            </a:r>
            <a:r>
              <a:rPr lang="de-DE" sz="1800" dirty="0" smtClean="0"/>
              <a:t>Gut, </a:t>
            </a:r>
            <a:r>
              <a:rPr lang="de-DE" sz="1800" dirty="0"/>
              <a:t>die infolge einer Änderung des (realen) Einkommens eintritt</a:t>
            </a:r>
          </a:p>
          <a:p>
            <a:r>
              <a:rPr lang="de-DE" sz="1800" dirty="0" smtClean="0"/>
              <a:t>Veränderung </a:t>
            </a:r>
            <a:r>
              <a:rPr lang="de-DE" sz="1800" dirty="0"/>
              <a:t>der </a:t>
            </a:r>
            <a:r>
              <a:rPr lang="de-DE" sz="1800" dirty="0" smtClean="0"/>
              <a:t>Konsummenge, </a:t>
            </a:r>
            <a:r>
              <a:rPr lang="de-DE" sz="1800" dirty="0"/>
              <a:t>wenn </a:t>
            </a:r>
            <a:r>
              <a:rPr lang="de-DE" sz="1800" dirty="0" smtClean="0"/>
              <a:t>eine Preisveränderung </a:t>
            </a:r>
            <a:r>
              <a:rPr lang="de-DE" sz="1800" dirty="0"/>
              <a:t>den Konsumenten auf eine höher oder niedriger liegende Indifferenzkurve </a:t>
            </a:r>
            <a:r>
              <a:rPr lang="de-DE" sz="1800" dirty="0" smtClean="0"/>
              <a:t>gelangen lässt</a:t>
            </a:r>
            <a:endParaRPr lang="de-DE" sz="1800" dirty="0"/>
          </a:p>
          <a:p>
            <a:pPr marL="0" indent="0">
              <a:buNone/>
            </a:pPr>
            <a:endParaRPr lang="de-DE" sz="1800" i="1" dirty="0" smtClean="0"/>
          </a:p>
          <a:p>
            <a:pPr marL="0" indent="0">
              <a:buNone/>
            </a:pPr>
            <a:r>
              <a:rPr lang="de-DE" sz="1800" i="1" dirty="0" smtClean="0"/>
              <a:t>Substitutionseffek</a:t>
            </a:r>
            <a:r>
              <a:rPr lang="de-DE" sz="1800" dirty="0" smtClean="0"/>
              <a:t>t</a:t>
            </a:r>
            <a:r>
              <a:rPr lang="de-DE" sz="1800" dirty="0"/>
              <a:t> </a:t>
            </a:r>
            <a:r>
              <a:rPr lang="de-DE" sz="1800" i="1" dirty="0" smtClean="0"/>
              <a:t>(SE)</a:t>
            </a:r>
          </a:p>
          <a:p>
            <a:r>
              <a:rPr lang="de-DE" sz="1800" dirty="0"/>
              <a:t>zeigt die Auswirkungen einer Preisänderung bei hypothetisch konstant gehaltenem </a:t>
            </a:r>
            <a:r>
              <a:rPr lang="de-DE" sz="1800" dirty="0" smtClean="0"/>
              <a:t>Nutzen (oder Realeinkommen)</a:t>
            </a:r>
          </a:p>
          <a:p>
            <a:r>
              <a:rPr lang="de-DE" sz="1800" dirty="0" smtClean="0"/>
              <a:t>Veränderung </a:t>
            </a:r>
            <a:r>
              <a:rPr lang="de-DE" sz="1800" dirty="0"/>
              <a:t>der </a:t>
            </a:r>
            <a:r>
              <a:rPr lang="de-DE" sz="1800" dirty="0" smtClean="0"/>
              <a:t>Konsummenge, </a:t>
            </a:r>
            <a:r>
              <a:rPr lang="de-DE" sz="1800" dirty="0"/>
              <a:t>wenn </a:t>
            </a:r>
            <a:r>
              <a:rPr lang="de-DE" sz="1800" dirty="0" smtClean="0"/>
              <a:t>eine Preisveränderung </a:t>
            </a:r>
            <a:r>
              <a:rPr lang="de-DE" sz="1800" dirty="0"/>
              <a:t>eine Bewegung entlang einer gegebenen Indifferenzkurve hin zu einem Punkt </a:t>
            </a:r>
            <a:r>
              <a:rPr lang="de-DE" sz="1800" dirty="0" smtClean="0"/>
              <a:t>mit einer neuen Grenzrate der Substitution auslöst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r>
              <a:rPr lang="de-DE" sz="1800" i="1" dirty="0" smtClean="0"/>
              <a:t>Gesamteffekt (GE)</a:t>
            </a:r>
            <a:endParaRPr lang="de-DE" sz="1800" i="1" dirty="0"/>
          </a:p>
          <a:p>
            <a:r>
              <a:rPr lang="de-DE" sz="1800" dirty="0"/>
              <a:t>setzt sich zusammen aus Substitutions- und Einkommenseffekt</a:t>
            </a: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44646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Substitutions- und Einkommenseffekt</a:t>
            </a:r>
          </a:p>
        </p:txBody>
      </p:sp>
      <p:pic>
        <p:nvPicPr>
          <p:cNvPr id="1028" name="Picture 4" descr="Abb.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5098002" cy="46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5781570" y="1268760"/>
                <a:ext cx="3110910" cy="3992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latin typeface="Calibri" panose="020F0502020204030204" pitchFamily="34" charset="0"/>
                  </a:rPr>
                  <a:t>Ausgangspunkt P (100;125)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latin typeface="Calibri" panose="020F0502020204030204" pitchFamily="34" charset="0"/>
                  </a:rPr>
                  <a:t>Preisänderung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de-DE" dirty="0" smtClean="0">
                    <a:latin typeface="Calibri" panose="020F050202020403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dirty="0" smtClean="0">
                    <a:latin typeface="Calibri" panose="020F0502020204030204" pitchFamily="34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 Drehung der Budgetgeraden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 smtClean="0">
                  <a:latin typeface="Calibri" panose="020F0502020204030204" pitchFamily="34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latin typeface="Calibri" panose="020F0502020204030204" pitchFamily="34" charset="0"/>
                  </a:rPr>
                  <a:t>hypothetischer Konsumpunkt T (175;87,5) (auf hypothetischer Budgetgerade)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 smtClean="0">
                  <a:latin typeface="Calibri" panose="020F050202020403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smtClean="0">
                    <a:latin typeface="Calibri" panose="020F0502020204030204" pitchFamily="34" charset="0"/>
                  </a:rPr>
                  <a:t>Neuer Konsumpunkt nach Preisänderung S (100;50)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de-DE" dirty="0">
                  <a:latin typeface="Calibri" panose="020F0502020204030204" pitchFamily="34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r>
                  <a:rPr lang="de-DE" dirty="0" smtClean="0">
                    <a:latin typeface="Calibri" panose="020F0502020204030204" pitchFamily="34" charset="0"/>
                    <a:sym typeface="Wingdings" panose="05000000000000000000" pitchFamily="2" charset="2"/>
                  </a:rPr>
                  <a:t>SE und EE bzgl. X und Y?</a:t>
                </a:r>
              </a:p>
              <a:p>
                <a:pPr marL="285750" indent="-285750">
                  <a:buFont typeface="Wingdings" panose="05000000000000000000" pitchFamily="2" charset="2"/>
                  <a:buChar char="à"/>
                </a:pPr>
                <a:endParaRPr lang="de-DE" dirty="0">
                  <a:latin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570" y="1268760"/>
                <a:ext cx="3110910" cy="3992247"/>
              </a:xfrm>
              <a:prstGeom prst="rect">
                <a:avLst/>
              </a:prstGeom>
              <a:blipFill rotWithShape="0">
                <a:blip r:embed="rId3"/>
                <a:stretch>
                  <a:fillRect l="-1174" t="-763" r="-15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7956376" y="605132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  <a:hlinkClick r:id="rId4"/>
              </a:rPr>
              <a:t>Online-Quelle</a:t>
            </a:r>
            <a:endParaRPr lang="de-DE" sz="1200" dirty="0">
              <a:latin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5896177"/>
            <a:ext cx="69127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latin typeface="Calibri" panose="020F0502020204030204" pitchFamily="34" charset="0"/>
              </a:rPr>
              <a:t>(U=XY, Einkommen = 1000, X kostet 5 </a:t>
            </a:r>
            <a:r>
              <a:rPr lang="de-DE" sz="1600" dirty="0" smtClean="0">
                <a:latin typeface="Calibri" panose="020F0502020204030204" pitchFamily="34" charset="0"/>
              </a:rPr>
              <a:t>Geldeinheiten </a:t>
            </a:r>
            <a:r>
              <a:rPr lang="de-DE" sz="1600" dirty="0">
                <a:latin typeface="Calibri" panose="020F0502020204030204" pitchFamily="34" charset="0"/>
              </a:rPr>
              <a:t>pro Stück, der Preis des Gutes Y steigt von 4 auf 10 Geldeinheiten)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28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 Übungsaufgabe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Jennifer teilt ihr Einkommen auf Kaffee und Croissants auf. Ein früher Frosteinbruch in Brasilien verursacht einen starken Anstieg des Kaffeepreises in Deutschland.</a:t>
            </a:r>
            <a:endParaRPr lang="de-DE" dirty="0"/>
          </a:p>
          <a:p>
            <a:pPr>
              <a:buAutoNum type="alphaLcParenR"/>
            </a:pPr>
            <a:r>
              <a:rPr lang="de-DE" dirty="0" smtClean="0"/>
              <a:t>Zeigen Sie die Auswirkungen des Frosteinbruchs auf Jennifers Budgetgerade.</a:t>
            </a:r>
          </a:p>
          <a:p>
            <a:pPr>
              <a:buAutoNum type="alphaLcParenR"/>
            </a:pPr>
            <a:r>
              <a:rPr lang="de-DE" dirty="0" smtClean="0"/>
              <a:t>Zeigen Sie die Auswirkungen des Frosteinbruchs auf Jennifers optimales Konsumbündel unter der Annahme, dass der Substitutionseffekt den Einkommenseffekt </a:t>
            </a:r>
            <a:r>
              <a:rPr lang="de-DE" dirty="0"/>
              <a:t>für Croissants </a:t>
            </a:r>
            <a:r>
              <a:rPr lang="de-DE" dirty="0" smtClean="0"/>
              <a:t>überwiegt.</a:t>
            </a:r>
          </a:p>
          <a:p>
            <a:pPr>
              <a:buAutoNum type="alphaLcParenR"/>
            </a:pPr>
            <a:r>
              <a:rPr lang="de-DE" dirty="0"/>
              <a:t>Zeigen Sie die Auswirkungen des </a:t>
            </a:r>
            <a:r>
              <a:rPr lang="de-DE" dirty="0" smtClean="0"/>
              <a:t>Frosteinbruchs </a:t>
            </a:r>
            <a:r>
              <a:rPr lang="de-DE" dirty="0"/>
              <a:t>auf Jennifers optimales Konsumbündel unter der Annahme, dass </a:t>
            </a:r>
            <a:r>
              <a:rPr lang="de-DE" dirty="0" smtClean="0"/>
              <a:t>der Einkommenseffekt den Substitutionseffekt für Croissants überwiegt.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868144" y="594149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Vgl. Herrmann (2012) S. 222 f.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75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Tutorium Makro- und Mikroökonomik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Literatur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Herrmann, </a:t>
            </a:r>
            <a:r>
              <a:rPr lang="en-US" dirty="0" smtClean="0"/>
              <a:t>M. (2012): </a:t>
            </a:r>
            <a:r>
              <a:rPr lang="en-US" dirty="0" err="1"/>
              <a:t>Arbeitsbuch</a:t>
            </a:r>
            <a:r>
              <a:rPr lang="en-US" dirty="0"/>
              <a:t> </a:t>
            </a:r>
            <a:r>
              <a:rPr lang="en-US" dirty="0" err="1"/>
              <a:t>Grundzüge</a:t>
            </a:r>
            <a:r>
              <a:rPr lang="en-US" dirty="0"/>
              <a:t> der </a:t>
            </a:r>
            <a:r>
              <a:rPr lang="en-US" dirty="0" err="1"/>
              <a:t>Volkswirtschaftslehre</a:t>
            </a:r>
            <a:r>
              <a:rPr lang="en-US" dirty="0"/>
              <a:t> </a:t>
            </a:r>
            <a:r>
              <a:rPr lang="en-US" dirty="0" err="1"/>
              <a:t>Mankiw</a:t>
            </a:r>
            <a:r>
              <a:rPr lang="en-US" dirty="0"/>
              <a:t>/Taylor, </a:t>
            </a:r>
            <a:r>
              <a:rPr lang="en-US" dirty="0" smtClean="0"/>
              <a:t>4.Aufl., </a:t>
            </a:r>
            <a:r>
              <a:rPr lang="de-DE" dirty="0"/>
              <a:t>Schäffer-Poeschel Verlag: Stuttgart.</a:t>
            </a:r>
            <a:r>
              <a:rPr lang="en-US" dirty="0"/>
              <a:t> 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Lorenz, W.: &lt;</a:t>
            </a:r>
            <a:r>
              <a:rPr lang="en-US" dirty="0" err="1"/>
              <a:t>mikro</a:t>
            </a:r>
            <a:r>
              <a:rPr lang="en-US" dirty="0"/>
              <a:t>&gt;online; www.mikrooekonomie.de.</a:t>
            </a: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de-DE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err="1"/>
              <a:t>Mankiw</a:t>
            </a:r>
            <a:r>
              <a:rPr lang="de-DE" dirty="0"/>
              <a:t>, N. G. und M. Taylor (2012): Grundzüge der Volkswirtschaftslehre, 5. Aufl., </a:t>
            </a:r>
            <a:r>
              <a:rPr lang="de-DE" dirty="0" smtClean="0"/>
              <a:t>Schäffer-Poeschel Verlag: Stuttgart.</a:t>
            </a:r>
          </a:p>
          <a:p>
            <a:pPr marL="457200" lvl="1" indent="0">
              <a:buNone/>
            </a:pPr>
            <a:endParaRPr lang="de-DE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DE" dirty="0" smtClean="0"/>
              <a:t>Wied-</a:t>
            </a:r>
            <a:r>
              <a:rPr lang="de-DE" dirty="0" err="1" smtClean="0"/>
              <a:t>Nebbeling</a:t>
            </a:r>
            <a:r>
              <a:rPr lang="de-DE" dirty="0"/>
              <a:t>, </a:t>
            </a:r>
            <a:r>
              <a:rPr lang="de-DE" dirty="0" smtClean="0"/>
              <a:t>S.; Schott</a:t>
            </a:r>
            <a:r>
              <a:rPr lang="de-DE" dirty="0"/>
              <a:t>, H. (2005): Grundlagen der Mikroökonomik; 3. Aufl., Springer: Berlin </a:t>
            </a:r>
            <a:r>
              <a:rPr lang="de-DE" dirty="0" err="1"/>
              <a:t>u.a.O</a:t>
            </a:r>
            <a:r>
              <a:rPr lang="de-DE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914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noProof="0" dirty="0" smtClean="0"/>
              <a:t>Überblick</a:t>
            </a:r>
            <a:endParaRPr lang="de-DE" altLang="de-DE" noProof="0" dirty="0"/>
          </a:p>
        </p:txBody>
      </p:sp>
      <p:sp>
        <p:nvSpPr>
          <p:cNvPr id="4" name="Rechteck 3"/>
          <p:cNvSpPr/>
          <p:nvPr/>
        </p:nvSpPr>
        <p:spPr>
          <a:xfrm>
            <a:off x="179512" y="6497690"/>
            <a:ext cx="3312368" cy="332656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953074"/>
            <a:ext cx="8229600" cy="5877272"/>
          </a:xfrm>
        </p:spPr>
        <p:txBody>
          <a:bodyPr/>
          <a:lstStyle/>
          <a:p>
            <a:pPr>
              <a:spcAft>
                <a:spcPts val="600"/>
              </a:spcAft>
              <a:buFontTx/>
              <a:buAutoNum type="arabicPeriod"/>
            </a:pPr>
            <a:r>
              <a:rPr lang="de-DE" altLang="de-DE" dirty="0" smtClean="0"/>
              <a:t>Übungsaufgaben vom 05.11.</a:t>
            </a:r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de-DE" altLang="de-DE" dirty="0" smtClean="0"/>
              <a:t>Haushaltstheorie (mit Übungsaufgaben)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noProof="0" dirty="0" smtClean="0"/>
              <a:t>Einkommens-Konsum-Kurve und Engelkurve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noProof="0" dirty="0" smtClean="0"/>
              <a:t>Preisabhängigkeit der Güternachfrage</a:t>
            </a:r>
          </a:p>
          <a:p>
            <a:pPr marL="8572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noProof="0" dirty="0" smtClean="0"/>
              <a:t>Einkommens- und Substitutionseffekt</a:t>
            </a:r>
          </a:p>
          <a:p>
            <a:pPr marL="857250" lvl="1" indent="-457200">
              <a:spcAft>
                <a:spcPts val="600"/>
              </a:spcAft>
            </a:pPr>
            <a:r>
              <a:rPr lang="de-DE" altLang="de-DE" sz="2400" dirty="0"/>
              <a:t>Haushaltsoptimum und </a:t>
            </a:r>
            <a:r>
              <a:rPr lang="de-DE" altLang="de-DE" sz="2400" dirty="0" smtClean="0"/>
              <a:t>Nachfragefunktion</a:t>
            </a:r>
            <a:endParaRPr lang="de-DE" altLang="de-DE" sz="2400" noProof="0" dirty="0" smtClean="0"/>
          </a:p>
          <a:p>
            <a:pPr>
              <a:spcAft>
                <a:spcPts val="600"/>
              </a:spcAft>
              <a:buFontTx/>
              <a:buAutoNum type="arabicPeriod"/>
            </a:pPr>
            <a:r>
              <a:rPr lang="de-DE" altLang="de-DE" dirty="0"/>
              <a:t>Unternehmenstheorie (mit Übungsaufgaben</a:t>
            </a:r>
            <a:r>
              <a:rPr lang="de-DE" altLang="de-DE" dirty="0" smtClean="0"/>
              <a:t>)</a:t>
            </a:r>
          </a:p>
          <a:p>
            <a:pPr marL="901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Produktionsfaktoren </a:t>
            </a:r>
            <a:r>
              <a:rPr lang="de-DE" sz="2400" dirty="0"/>
              <a:t>und </a:t>
            </a:r>
            <a:r>
              <a:rPr lang="de-DE" sz="2400" dirty="0" smtClean="0"/>
              <a:t>Produktionsfunktionen</a:t>
            </a:r>
          </a:p>
          <a:p>
            <a:pPr marL="901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 smtClean="0"/>
              <a:t>Ertragsgebirge und </a:t>
            </a:r>
            <a:r>
              <a:rPr lang="de-DE" altLang="de-DE" sz="2400" dirty="0" err="1" smtClean="0"/>
              <a:t>Isoquanten</a:t>
            </a:r>
            <a:endParaRPr lang="de-DE" altLang="de-DE" sz="2400" dirty="0" smtClean="0"/>
          </a:p>
          <a:p>
            <a:pPr marL="901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altLang="de-DE" sz="2400" dirty="0"/>
              <a:t>Grenzrate der technischen Substitution</a:t>
            </a:r>
          </a:p>
          <a:p>
            <a:pPr marL="9017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altLang="de-DE" sz="2400" dirty="0"/>
          </a:p>
          <a:p>
            <a:pPr marL="0" indent="0">
              <a:spcAft>
                <a:spcPts val="600"/>
              </a:spcAft>
              <a:buNone/>
            </a:pPr>
            <a:endParaRPr lang="de-DE" altLang="de-DE" sz="2000" noProof="0" dirty="0" smtClean="0"/>
          </a:p>
        </p:txBody>
      </p:sp>
      <p:sp>
        <p:nvSpPr>
          <p:cNvPr id="6" name="Textfeld 5"/>
          <p:cNvSpPr txBox="1"/>
          <p:nvPr/>
        </p:nvSpPr>
        <p:spPr>
          <a:xfrm>
            <a:off x="0" y="6461014"/>
            <a:ext cx="3995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latin typeface="Calibri" panose="020F0502020204030204" pitchFamily="34" charset="0"/>
              </a:rPr>
              <a:t>BiTS</a:t>
            </a:r>
            <a:r>
              <a:rPr lang="de-DE" sz="1600" dirty="0" smtClean="0">
                <a:latin typeface="Calibri" panose="020F0502020204030204" pitchFamily="34" charset="0"/>
              </a:rPr>
              <a:t>: Tutorium Mikroökonomik, 25.10.2013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8. Übungsaufgabe (vom 05.11.)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000" dirty="0" smtClean="0"/>
              <a:t>Nehmen wir an, Ihre persönliche Nachfragetabelle für DVDs ist wie folgt:</a:t>
            </a:r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>
              <a:buAutoNum type="alphaLcParenR"/>
            </a:pPr>
            <a:r>
              <a:rPr lang="de-DE" sz="2000" dirty="0" smtClean="0"/>
              <a:t>Berechnen Sie die Preiselastizität der Nachfrage für einen Preisanstieg von 8 auf 10 Euro, sofern das Einkommen (1) 30.000 Euro oder (2) 36.000 Euro beträgt.</a:t>
            </a:r>
          </a:p>
          <a:p>
            <a:pPr>
              <a:buAutoNum type="alphaLcParenR"/>
            </a:pPr>
            <a:r>
              <a:rPr lang="de-DE" sz="2000" dirty="0"/>
              <a:t>Berechnen Sie die </a:t>
            </a:r>
            <a:r>
              <a:rPr lang="de-DE" sz="2000" dirty="0" smtClean="0"/>
              <a:t>Preiselastizität des Einkommens für </a:t>
            </a:r>
            <a:r>
              <a:rPr lang="de-DE" sz="2000" smtClean="0"/>
              <a:t>einen Einkommensanstieg </a:t>
            </a:r>
            <a:r>
              <a:rPr lang="de-DE" sz="2000" dirty="0" smtClean="0"/>
              <a:t>von 30.000 auf 36.000 Euro, sofern der Preis (1) 12 Euro oder (2) 16 Euro beträgt.</a:t>
            </a:r>
            <a:endParaRPr lang="en-US" sz="2000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500079" y="1628800"/>
          <a:ext cx="821316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097"/>
                <a:gridCol w="3245532"/>
                <a:gridCol w="3245532"/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Preis (Euro)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Nachfragemenge (bei 30.000 € Jahreseinkommen)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Nachfragemenge (bei 36.000 € Jahreseinkommen)</a:t>
                      </a:r>
                      <a:endParaRPr lang="en-US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40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50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10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32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45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24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30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16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12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5868144" y="594149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Vgl. Herrmann (2012) S. 51 f.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9</a:t>
            </a:r>
            <a:r>
              <a:rPr lang="de-DE" dirty="0"/>
              <a:t>. Übungsaufgabe </a:t>
            </a:r>
            <a:r>
              <a:rPr lang="de-DE" dirty="0" smtClean="0"/>
              <a:t>(</a:t>
            </a:r>
            <a:r>
              <a:rPr lang="de-DE" dirty="0"/>
              <a:t>vom 05.11.)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Zeigen Sie anhand von Angebots-Nachfrage-Diagramm die Wirkungen der nachfolgenden Ereignisse auf dem Markt für Sweatshirts.</a:t>
            </a:r>
          </a:p>
          <a:p>
            <a:pPr marL="0" indent="0">
              <a:buNone/>
            </a:pPr>
            <a:endParaRPr lang="de-DE" dirty="0"/>
          </a:p>
          <a:p>
            <a:pPr>
              <a:buAutoNum type="alphaLcParenR"/>
            </a:pPr>
            <a:r>
              <a:rPr lang="de-DE" dirty="0" smtClean="0"/>
              <a:t>Unwetter vernichten weltweit die Baumwollernte.</a:t>
            </a:r>
          </a:p>
          <a:p>
            <a:pPr>
              <a:buAutoNum type="alphaLcParenR"/>
            </a:pPr>
            <a:r>
              <a:rPr lang="de-DE" dirty="0" smtClean="0"/>
              <a:t>Der Preis von Lederjacken fällt.</a:t>
            </a:r>
          </a:p>
          <a:p>
            <a:pPr>
              <a:buAutoNum type="alphaLcParenR"/>
            </a:pPr>
            <a:r>
              <a:rPr lang="de-DE" dirty="0" smtClean="0"/>
              <a:t>Einige Wirtschaftsfakultäten der Universitäten verlangen von Studenten als Vorübung für die Berufspraxis Hemden und Krawatten zu tragen.</a:t>
            </a:r>
          </a:p>
          <a:p>
            <a:pPr>
              <a:buAutoNum type="alphaLcParenR"/>
            </a:pPr>
            <a:r>
              <a:rPr lang="de-DE" dirty="0" smtClean="0"/>
              <a:t>Neue Strickmaschinen werden entwickelt.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54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10</a:t>
            </a:r>
            <a:r>
              <a:rPr lang="de-DE" dirty="0"/>
              <a:t>. Übungsaufgabe </a:t>
            </a:r>
            <a:r>
              <a:rPr lang="de-DE" dirty="0" smtClean="0"/>
              <a:t>(</a:t>
            </a:r>
            <a:r>
              <a:rPr lang="de-DE" dirty="0"/>
              <a:t>vom 05.11.)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lphaLcParenR"/>
            </a:pPr>
            <a:r>
              <a:rPr lang="de-DE" dirty="0" smtClean="0"/>
              <a:t>Zeigen Sie in einem Angebot-Nachfrage-Diagramm, wie im Marktgleichgewicht Konsumenten- und Produzentenrente bestimmt sind.</a:t>
            </a:r>
          </a:p>
          <a:p>
            <a:pPr>
              <a:buAutoNum type="alphaLcParenR"/>
            </a:pPr>
            <a:r>
              <a:rPr lang="de-DE" dirty="0" smtClean="0"/>
              <a:t>Ein Regenjahr verdirbt die Weinernte in Baden. Welche Folgen hätte dies für die Konsumentenrente auf dem Markt für Trauben? 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868144" y="5941497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Calibri" panose="020F0502020204030204" pitchFamily="34" charset="0"/>
              </a:rPr>
              <a:t>Vgl. Herrmann (2012) S. </a:t>
            </a:r>
            <a:r>
              <a:rPr lang="de-DE" smtClean="0">
                <a:latin typeface="Calibri" panose="020F0502020204030204" pitchFamily="34" charset="0"/>
              </a:rPr>
              <a:t>74 f</a:t>
            </a:r>
            <a:r>
              <a:rPr lang="de-DE" dirty="0" smtClean="0">
                <a:latin typeface="Calibri" panose="020F0502020204030204" pitchFamily="34" charset="0"/>
              </a:rPr>
              <a:t>.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9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10. Übungsaufgabe (vom 05.11</a:t>
            </a:r>
            <a:r>
              <a:rPr lang="de-DE" dirty="0" smtClean="0"/>
              <a:t>.): Lösung zu b)</a:t>
            </a:r>
            <a:endParaRPr lang="de-DE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4119" y="1256779"/>
            <a:ext cx="7275762" cy="480957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64088" y="6117192"/>
            <a:ext cx="332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latin typeface="Calibri" panose="020F0502020204030204" pitchFamily="34" charset="0"/>
              </a:rPr>
              <a:t>Quelle: Herrmann (2012) S. 75 f.</a:t>
            </a:r>
            <a:endParaRPr lang="de-D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Einkommens-Konsum-Kurve und Engel-Kurve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Haushalte reagieren mit ihrer Güternachfrage auf eine Einkommensänderung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0" y="1988840"/>
            <a:ext cx="4676775" cy="427672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21" y="2147093"/>
            <a:ext cx="4379478" cy="397906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499010" y="2147093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2A95CC"/>
                </a:solidFill>
                <a:latin typeface="Calibri" panose="020F0502020204030204" pitchFamily="34" charset="0"/>
              </a:rPr>
              <a:t>Einkommens-Konsum-Kurve</a:t>
            </a:r>
            <a:endParaRPr lang="de-DE" dirty="0">
              <a:solidFill>
                <a:srgbClr val="2A95CC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12360" y="6145915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  <a:hlinkClick r:id="rId4"/>
              </a:rPr>
              <a:t>Online-Quelle</a:t>
            </a:r>
            <a:endParaRPr lang="de-DE" sz="1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de-DE" altLang="de-DE" sz="2400" dirty="0" smtClean="0">
                <a:latin typeface="Calibri" panose="020F0502020204030204" pitchFamily="34" charset="0"/>
              </a:rPr>
              <a:t>Preisabhängigkeit </a:t>
            </a:r>
            <a:r>
              <a:rPr lang="de-DE" altLang="de-DE" sz="2400" dirty="0">
                <a:latin typeface="Calibri" panose="020F0502020204030204" pitchFamily="34" charset="0"/>
              </a:rPr>
              <a:t>der </a:t>
            </a:r>
            <a:r>
              <a:rPr lang="de-DE" altLang="de-DE" sz="2400" dirty="0" smtClean="0">
                <a:latin typeface="Calibri" panose="020F0502020204030204" pitchFamily="34" charset="0"/>
              </a:rPr>
              <a:t>Güternachfrage: direkt und indirekt</a:t>
            </a:r>
            <a:endParaRPr lang="de-DE" dirty="0">
              <a:latin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Wie verhält sich die Nachfrage eines Haushaltes nach zwei Gütern, wenn sich der Preis eines Gutes ändert?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Direkt </a:t>
            </a:r>
          </a:p>
          <a:p>
            <a:r>
              <a:rPr lang="de-DE" dirty="0" smtClean="0"/>
              <a:t>Preisänderung von Gut 1 hat Einfluss auf nachgefragte Menge von Gut 1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Indirekt</a:t>
            </a:r>
          </a:p>
          <a:p>
            <a:r>
              <a:rPr lang="de-DE" dirty="0" smtClean="0"/>
              <a:t>Preisänderung von Gut 1 hat Einfluss auf nachgefragte Menge von Gut 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04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99"/>
      </a:hlink>
      <a:folHlink>
        <a:srgbClr val="000099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AEAE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2013-ws-kooths-bits-makro.pptx" id="{3F25F82B-DBDF-4B14-9E11-7D20925486BB}" vid="{0BEAF6AD-5A7C-4D4D-B93E-727B6F5E9AE0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2013-ws-kooths-bits</Template>
  <TotalTime>8</TotalTime>
  <Words>723</Words>
  <Application>Microsoft Office PowerPoint</Application>
  <PresentationFormat>On-screen Show (4:3)</PresentationFormat>
  <Paragraphs>111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Tutorium Makro- und Mikroökonomik 03.12.2013</vt:lpstr>
      <vt:lpstr>Tutorium Makro- und Mikroökonomik</vt:lpstr>
      <vt:lpstr>Überblick</vt:lpstr>
      <vt:lpstr>8. Übungsaufgabe (vom 05.11.)</vt:lpstr>
      <vt:lpstr>9. Übungsaufgabe (vom 05.11.)</vt:lpstr>
      <vt:lpstr>10. Übungsaufgabe (vom 05.11.)</vt:lpstr>
      <vt:lpstr>10. Übungsaufgabe (vom 05.11.): Lösung zu b)</vt:lpstr>
      <vt:lpstr>Einkommens-Konsum-Kurve und Engel-Kurve</vt:lpstr>
      <vt:lpstr>Preisabhängigkeit der Güternachfrage: direkt und indirekt</vt:lpstr>
      <vt:lpstr>Substitutions- und Einkommenseffekt</vt:lpstr>
      <vt:lpstr>Substitutions- und Einkommenseffekt</vt:lpstr>
      <vt:lpstr>1. Übungsaufgabe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Tutorium Mikro- und Makroökonomie</dc:title>
  <dc:creator>Colle W.</dc:creator>
  <cp:lastModifiedBy>Stefan Kooths</cp:lastModifiedBy>
  <cp:revision>428</cp:revision>
  <cp:lastPrinted>2013-11-22T08:52:15Z</cp:lastPrinted>
  <dcterms:created xsi:type="dcterms:W3CDTF">2013-10-16T14:29:03Z</dcterms:created>
  <dcterms:modified xsi:type="dcterms:W3CDTF">2013-12-03T15:50:20Z</dcterms:modified>
</cp:coreProperties>
</file>