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1"/>
  </p:notesMasterIdLst>
  <p:handoutMasterIdLst>
    <p:handoutMasterId r:id="rId192"/>
  </p:handoutMasterIdLst>
  <p:sldIdLst>
    <p:sldId id="660" r:id="rId2"/>
    <p:sldId id="405" r:id="rId3"/>
    <p:sldId id="659" r:id="rId4"/>
    <p:sldId id="259" r:id="rId5"/>
    <p:sldId id="1489" r:id="rId6"/>
    <p:sldId id="1490" r:id="rId7"/>
    <p:sldId id="320" r:id="rId8"/>
    <p:sldId id="1492" r:id="rId9"/>
    <p:sldId id="401" r:id="rId10"/>
    <p:sldId id="323" r:id="rId11"/>
    <p:sldId id="324" r:id="rId12"/>
    <p:sldId id="319" r:id="rId13"/>
    <p:sldId id="1353" r:id="rId14"/>
    <p:sldId id="1356" r:id="rId15"/>
    <p:sldId id="513" r:id="rId16"/>
    <p:sldId id="330" r:id="rId17"/>
    <p:sldId id="1487" r:id="rId18"/>
    <p:sldId id="1488" r:id="rId19"/>
    <p:sldId id="403" r:id="rId20"/>
    <p:sldId id="417" r:id="rId21"/>
    <p:sldId id="402" r:id="rId22"/>
    <p:sldId id="304" r:id="rId23"/>
    <p:sldId id="486" r:id="rId24"/>
    <p:sldId id="404" r:id="rId25"/>
    <p:sldId id="419" r:id="rId26"/>
    <p:sldId id="1495" r:id="rId27"/>
    <p:sldId id="525" r:id="rId28"/>
    <p:sldId id="1372" r:id="rId29"/>
    <p:sldId id="527" r:id="rId30"/>
    <p:sldId id="522" r:id="rId31"/>
    <p:sldId id="1433" r:id="rId32"/>
    <p:sldId id="529" r:id="rId33"/>
    <p:sldId id="1423" r:id="rId34"/>
    <p:sldId id="1425" r:id="rId35"/>
    <p:sldId id="1397" r:id="rId36"/>
    <p:sldId id="1402" r:id="rId37"/>
    <p:sldId id="1493" r:id="rId38"/>
    <p:sldId id="630" r:id="rId39"/>
    <p:sldId id="305" r:id="rId40"/>
    <p:sldId id="633" r:id="rId41"/>
    <p:sldId id="1463" r:id="rId42"/>
    <p:sldId id="1464" r:id="rId43"/>
    <p:sldId id="321" r:id="rId44"/>
    <p:sldId id="562" r:id="rId45"/>
    <p:sldId id="631" r:id="rId46"/>
    <p:sldId id="565" r:id="rId47"/>
    <p:sldId id="326" r:id="rId48"/>
    <p:sldId id="614" r:id="rId49"/>
    <p:sldId id="615" r:id="rId50"/>
    <p:sldId id="613" r:id="rId51"/>
    <p:sldId id="564" r:id="rId52"/>
    <p:sldId id="572" r:id="rId53"/>
    <p:sldId id="632" r:id="rId54"/>
    <p:sldId id="571" r:id="rId55"/>
    <p:sldId id="567" r:id="rId56"/>
    <p:sldId id="563" r:id="rId57"/>
    <p:sldId id="308" r:id="rId58"/>
    <p:sldId id="328" r:id="rId59"/>
    <p:sldId id="568" r:id="rId60"/>
    <p:sldId id="1494" r:id="rId61"/>
    <p:sldId id="1497" r:id="rId62"/>
    <p:sldId id="437" r:id="rId63"/>
    <p:sldId id="434" r:id="rId64"/>
    <p:sldId id="1496" r:id="rId65"/>
    <p:sldId id="459" r:id="rId66"/>
    <p:sldId id="1486" r:id="rId67"/>
    <p:sldId id="452" r:id="rId68"/>
    <p:sldId id="335" r:id="rId69"/>
    <p:sldId id="336" r:id="rId70"/>
    <p:sldId id="1508" r:id="rId71"/>
    <p:sldId id="1509" r:id="rId72"/>
    <p:sldId id="337" r:id="rId73"/>
    <p:sldId id="338" r:id="rId74"/>
    <p:sldId id="339" r:id="rId75"/>
    <p:sldId id="340" r:id="rId76"/>
    <p:sldId id="341" r:id="rId77"/>
    <p:sldId id="343" r:id="rId78"/>
    <p:sldId id="344" r:id="rId79"/>
    <p:sldId id="345" r:id="rId80"/>
    <p:sldId id="420" r:id="rId81"/>
    <p:sldId id="347" r:id="rId82"/>
    <p:sldId id="1498" r:id="rId83"/>
    <p:sldId id="350" r:id="rId84"/>
    <p:sldId id="351" r:id="rId85"/>
    <p:sldId id="352" r:id="rId86"/>
    <p:sldId id="618" r:id="rId87"/>
    <p:sldId id="619" r:id="rId88"/>
    <p:sldId id="1499" r:id="rId89"/>
    <p:sldId id="354" r:id="rId90"/>
    <p:sldId id="355" r:id="rId91"/>
    <p:sldId id="356" r:id="rId92"/>
    <p:sldId id="357" r:id="rId93"/>
    <p:sldId id="358" r:id="rId94"/>
    <p:sldId id="584" r:id="rId95"/>
    <p:sldId id="585" r:id="rId96"/>
    <p:sldId id="635" r:id="rId97"/>
    <p:sldId id="645" r:id="rId98"/>
    <p:sldId id="634" r:id="rId99"/>
    <p:sldId id="361" r:id="rId100"/>
    <p:sldId id="362" r:id="rId101"/>
    <p:sldId id="1500" r:id="rId102"/>
    <p:sldId id="597" r:id="rId103"/>
    <p:sldId id="642" r:id="rId104"/>
    <p:sldId id="599" r:id="rId105"/>
    <p:sldId id="641" r:id="rId106"/>
    <p:sldId id="598" r:id="rId107"/>
    <p:sldId id="643" r:id="rId108"/>
    <p:sldId id="600" r:id="rId109"/>
    <p:sldId id="601" r:id="rId110"/>
    <p:sldId id="369" r:id="rId111"/>
    <p:sldId id="370" r:id="rId112"/>
    <p:sldId id="371" r:id="rId113"/>
    <p:sldId id="605" r:id="rId114"/>
    <p:sldId id="373" r:id="rId115"/>
    <p:sldId id="607" r:id="rId116"/>
    <p:sldId id="1501" r:id="rId117"/>
    <p:sldId id="1384" r:id="rId118"/>
    <p:sldId id="1475" r:id="rId119"/>
    <p:sldId id="591" r:id="rId120"/>
    <p:sldId id="658" r:id="rId121"/>
    <p:sldId id="594" r:id="rId122"/>
    <p:sldId id="592" r:id="rId123"/>
    <p:sldId id="595" r:id="rId124"/>
    <p:sldId id="382" r:id="rId125"/>
    <p:sldId id="1502" r:id="rId126"/>
    <p:sldId id="1477" r:id="rId127"/>
    <p:sldId id="453" r:id="rId128"/>
    <p:sldId id="455" r:id="rId129"/>
    <p:sldId id="466" r:id="rId130"/>
    <p:sldId id="456" r:id="rId131"/>
    <p:sldId id="460" r:id="rId132"/>
    <p:sldId id="461" r:id="rId133"/>
    <p:sldId id="470" r:id="rId134"/>
    <p:sldId id="471" r:id="rId135"/>
    <p:sldId id="472" r:id="rId136"/>
    <p:sldId id="467" r:id="rId137"/>
    <p:sldId id="458" r:id="rId138"/>
    <p:sldId id="468" r:id="rId139"/>
    <p:sldId id="464" r:id="rId140"/>
    <p:sldId id="469" r:id="rId141"/>
    <p:sldId id="465" r:id="rId142"/>
    <p:sldId id="1503" r:id="rId143"/>
    <p:sldId id="389" r:id="rId144"/>
    <p:sldId id="390" r:id="rId145"/>
    <p:sldId id="391" r:id="rId146"/>
    <p:sldId id="392" r:id="rId147"/>
    <p:sldId id="393" r:id="rId148"/>
    <p:sldId id="617" r:id="rId149"/>
    <p:sldId id="1504" r:id="rId150"/>
    <p:sldId id="623" r:id="rId151"/>
    <p:sldId id="654" r:id="rId152"/>
    <p:sldId id="624" r:id="rId153"/>
    <p:sldId id="622" r:id="rId154"/>
    <p:sldId id="655" r:id="rId155"/>
    <p:sldId id="656" r:id="rId156"/>
    <p:sldId id="397" r:id="rId157"/>
    <p:sldId id="398" r:id="rId158"/>
    <p:sldId id="399" r:id="rId159"/>
    <p:sldId id="1505" r:id="rId160"/>
    <p:sldId id="497" r:id="rId161"/>
    <p:sldId id="488" r:id="rId162"/>
    <p:sldId id="489" r:id="rId163"/>
    <p:sldId id="493" r:id="rId164"/>
    <p:sldId id="494" r:id="rId165"/>
    <p:sldId id="495" r:id="rId166"/>
    <p:sldId id="498" r:id="rId167"/>
    <p:sldId id="510" r:id="rId168"/>
    <p:sldId id="511" r:id="rId169"/>
    <p:sldId id="512" r:id="rId170"/>
    <p:sldId id="499" r:id="rId171"/>
    <p:sldId id="500" r:id="rId172"/>
    <p:sldId id="501" r:id="rId173"/>
    <p:sldId id="502" r:id="rId174"/>
    <p:sldId id="506" r:id="rId175"/>
    <p:sldId id="503" r:id="rId176"/>
    <p:sldId id="1506" r:id="rId177"/>
    <p:sldId id="648" r:id="rId178"/>
    <p:sldId id="649" r:id="rId179"/>
    <p:sldId id="650" r:id="rId180"/>
    <p:sldId id="628" r:id="rId181"/>
    <p:sldId id="651" r:id="rId182"/>
    <p:sldId id="652" r:id="rId183"/>
    <p:sldId id="653" r:id="rId184"/>
    <p:sldId id="1507" r:id="rId185"/>
    <p:sldId id="627" r:id="rId186"/>
    <p:sldId id="578" r:id="rId187"/>
    <p:sldId id="587" r:id="rId188"/>
    <p:sldId id="639" r:id="rId189"/>
    <p:sldId id="640" r:id="rId19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538" autoAdjust="0"/>
    <p:restoredTop sz="82299" autoAdjust="0"/>
  </p:normalViewPr>
  <p:slideViewPr>
    <p:cSldViewPr>
      <p:cViewPr varScale="1">
        <p:scale>
          <a:sx n="105" d="100"/>
          <a:sy n="105" d="100"/>
        </p:scale>
        <p:origin x="129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19" y="1111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notesMaster" Target="notesMasters/notesMaster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presProps" Target="presProps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theme" Target="theme/theme1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tableStyles" Target="tableStyle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DC5134-4A3D-4280-9434-75B9CC03DDA4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47678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2-08T07:24:47.188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110 167 3137,'-4'-18'1224,"-1"-8"-808,0 1 88,1 6 232,2 5 64,1 5 137,0 4 39,1 3 184,0 3 48,0 4 97,0 2 23,0 1-216,0 3-120,-4 8-255,-4 4-169,-1 2-360,-2 0-24,-1-2-144,1-2-64,2-3 40,3-4 56,3-3-48,3-3 96,3-4-40,2-1-24,-1-3 96,-1 0-72,-1-2 8,-1 1 16,-2 0-104,1 0 64,-1 1-64,0 3-40,2 6 96,2 11-56,2 8 32,1 5-24,-2 1-64,-2 3 8,-1 0 0,-1 2 64,-1 1 48,1 0-24,1 1 8,0-1 0,1-1-88,0-1 0,1-2 16,-1-1 24,1 0 8,-2-2-8,0 1 48,-1 0-104,1 0 32,0 1 16,2 1-48,-1-1 48,0-1 0,0-2 24,0-2-56,0-4 0,-1-1 56,0-3-56,0-1 80,0-1-24,0-1-88,0-2 56,1-2 0,0-2 8,-1-1 16,0-2-24,-1-1 16,0 0 32,-3-1-128,-1 1-288,-2 1-1201,-1-2 1017,1 0-14995</inkml:trace>
  <inkml:trace contextRef="#ctx0" brushRef="#br0" timeOffset="552.92">121 1623 6761,'-1'8'3113,"-1"4"-1361,1 2-231,0 2-417,-1-1-232,1 3-256,-1 1-232,0 5-176,-2 5-55,0 5-193,1 5 80,-1 4-64,0 1 16,0 0 0,-1-1-65,-1-2-199,-1-4-152,-1-3-728,0-3-408,2-2 960,2-7-11763</inkml:trace>
  <inkml:trace contextRef="#ctx0" brushRef="#br0" timeOffset="1114.149">15 2615 6017,'0'5'3121,"0"8"-1185,0 7-487,-1 6-145,0 6-488,-1 3-80,0 4-344,0 4-120,1 4-144,1 3-56,0 0-16,-1 0-96,0-3-168,-1-7-280,1-7-408,1-8-256,0-8-456,3-8-353,-1-5 1281,1-4-8586</inkml:trace>
  <inkml:trace contextRef="#ctx0" brushRef="#br0" timeOffset="1159.351">5 3229 4529,'-1'16'2384,"0"11"-831,0 6-273,1 3 40,1-2-295,1-1-121,1-6-424,-1-4-288,0-5-296,-1-5-32,-1-3-600,0-4-449,-1-2 753,0-2-10642</inkml:trace>
  <inkml:trace contextRef="#ctx0" brushRef="#br0" timeOffset="2233.667">189 11 6001,'-7'-4'2785,"-5"0"-1209,0 2-119,-1 2-337,1 3-184,-1 1-152,-1 3-64,2 4-288,0 3-24,4 4-135,3 4 39,3 3 80,3 2 24,-1 3 120,1 0-56,-1 3-8,-2 2-24,-1 2-168,-1 3-24,-1 4-128,1 3-128,1 2 8,1 2 24,2 0-8,1-2 48,1-2-8,0-2-88,1-2 40,1-1 8,0 0-40,1 0 88,-1-1-8,1 1-48,-1-2 64,1-1-112,-2-2-32,-1-3 56,0-2-8,-2-2 56,1-2 24,-2-1-16,0-1-56,-1 1 24,1-1-48,0 0 56,1 0 0,1 1-88,1 0 64,-1 0-24,-1 0-32,-1 2 88,-2 0-16,0 2-24,-1 0 16,-1-1 0,1-2 8,1-1-32,0-2 8,1 0-40,1 0 24,0 1 56,-1 2-64,-1 1 16,-1 2 48,0 2 16,2 0-16,0 0 48,1-2-88,-1-2-56,1-3 88,1-1-32,-1-2-32,1 0 56,1 0-16,-1 0-24,0 0 80,-1 2-72,-1 1 8,0 2 24,0 1-56,2 1 24,0 2 64,1 0-8,-1 0-16,0 1-16,-2-1 8,0 0-56,0 1 64,0-1-24,0 0-64,2-2 32,1-2 40,2-2-16,1 0 40,0-1 8,-1 3-48,0 0 16,-1 2 24,-2 3-8,-2 0 16,-1 0-24,0 1-48,-1-2-8,1-3 40,1-5 24,-1-5-56,0-7-32,0-7-552,-3-7-920,0-4-16972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4:09:22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87 136 6073,'-3'2'321,"1"0"0,-1 0-1,0 0 1,0 0-1,1 0 1,-1 0 0,1 1-1,0-1 1,0 1-1,-1 1-320,-1 2 214,1 0-1,0 0 0,1 0 1,-1 0-1,0 5-213,-8 31 545,2-1-1,2 1 1,-1 35-545,2 132 681,7-132-261,4-1-1,4 13-419,-5-65 225,1 0 0,2 2-225,-5-18 90,1-1 1,0 0 0,0 0-1,0 0 1,1 0 0,0 0-1,2 1-90,-5-6 46,1 1-1,0-2 1,0 1-1,0 0 1,0 0-1,0 0 1,0-1-1,0 0 1,1 1-1,-1-1 1,0 0-1,1 0 1,-1 0-1,1 0 1,-1 0-1,1-1 0,0 1 1,-1-1-1,1 0 1,-1 0-1,1 0 1,0 0-1,-1 0 1,1 0-1,1-1-45,2-1 87,1 1 0,-1-2 0,0 1 0,0-1 0,0 0 0,-1 0 0,1 0 0,-1-1 0,2-1-87,19-17 142,-1 0 1,-1-2 0,-1 0-1,-1-2 1,-2-1 0,3-4-143,24-43 34,29-60-34,98-204 39,-95 171 6,-68 140 38,4-15-83,-10 25 115,-1 10 48,-3 10-46,-1 16 90,-41 384 524,24-241-653,17-162-78,-11 125 45,10-94 9,0-1 0,4 24-54,-1-43 17,-1-1 0,2 1 0,-1-1 0,1 0 0,1 0 0,0 0 0,0 0 0,1-1 0,1 1-17,-4-6-8,0-1 1,0 0-1,0 0 0,0 0 1,1 0-1,0 0 1,-1-1-1,1 1 1,0-1-1,0 0 0,0 0 1,1 0-1,-1 0 1,0 0-1,1-1 1,-1 1-1,1-1 0,-1 0 1,1 0-1,0-1 1,0 1-1,-1-1 1,1 1-1,2-1 8,-3-1 7,-1 1 0,1-1 1,-1 1-1,1-1 0,0 0 0,-1 0 0,0 0 1,1-1-1,-1 1 0,2-1-7,27-22 28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4:09:24.4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41 6617,'4'-21'2881,"5"11"-1433,0 1-207,2 13-257,-2 7-136,0 17-336,-3 14-168,-6 23-304,0 10-32,0 0-24,-3-7-8,3-20-136,-2-15-200,-4-21-1024,5-2 888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4:09:25.0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10 121 7082,'-2'-4'747,"1"1"0,-1 0 1,1 0-1,0-1 0,0 1 1,1-1-1,-1 1 0,1-3-747,0 5 153,0-1-1,0 0 1,0 1-1,1-1 0,-1 0 1,1 1-1,-1-1 1,1 1-1,0-1 1,-1 1-1,1-1 1,0 1-1,0-1 1,0 1-1,0 0 0,0 0 1,1-1-1,-1 1 1,1-1-153,6-4 209,0 1 1,1 0-1,-1 0 1,1 1-1,0 0 1,0 0-1,0 1 1,10-2-210,3 0 189,1 1 1,1 1-1,6 0-189,-5 1 53,1 2 0,0 1 0,-1 1 0,21 4-53,-37-5 2,1 1 1,0 1-1,-1 0 0,1 0 1,-1 1-1,0 0 0,0 1 0,-1-1 1,1 2-1,-1-1 0,0 1 0,-1 1 1,7 5-3,-12-9 1,0-1 0,0 1 1,0 0-1,0 0 0,0 0 1,0 0-1,-1 1 0,0-1 1,1 0-1,-1 1 0,0-1 1,-1 1-1,1-1 0,-1 1 1,1-1-1,-1 1 0,0-1 1,0 1-1,-1-1 0,1 1 1,-1-1-1,0 1 0,0-1 1,0 1-1,0-1 0,0 0 1,-2 2-2,-4 10 46,-1 0 0,-5 5-46,-9 18 56,-18 29-1,-3 0-55,33-53-3,3-3 13,-1-1-1,-9 8-9,-4 6-6,20-22 5,-1 0 0,1 0 0,0 0 0,0 0 0,0 1 0,0-1 0,-1 2 1,2-4 1,0 0 0,0 1 0,0-1 0,0 0-1,0 0 1,-1 1 0,1-1 0,0 0 0,0 1-1,0-1 1,0 0 0,0 0 0,0 1 0,0-1-1,0 0 1,0 0 0,1 1 0,-1-1 0,0 0-1,0 0 1,0 1 0,0-1 0,0 0 0,0 0-1,0 1 1,1-1 0,-1 0 0,0 0 0,0 0-1,0 1 0,9 0 8,-3 0-5,19 1 20,-2 0-28,-1 1 0,0 1-1,19 6 6,-34-8 1,-1 1-1,1 0 1,0 0-1,-1 0 1,0 1-1,0-1 0,0 2 1,0-1-1,-1 1 1,1-1-1,-1 2 0,0-1 1,-1 0-1,3 4 0,-1 2 6,0-1 0,0 1 0,-1-1 0,-1 2 0,0-1 0,0 0 0,-1 1 0,1 9-6,-2-3 39,0-1 1,-1 1 0,-1 0 0,-1 0 0,-2 11-40,2-21 40,0 0-1,-1 0 1,0 0-1,-1-1 1,0 1 0,0-1-1,-1 1 1,1-1-1,-2 0 1,1 0-1,-4 3-39,0-1 129,0 0 0,0 0 0,-1-1 0,0 0 0,-1-1-1,0 0 1,-6 3-129,-5 1 210,-1-1-1,0-1 1,-1 0 0,0-2-1,0-1 1,0 0 0,-17 0-210,-33 8 75,46-8-350,1-1 1,-1-1 0,-20 0 274,28-6-947,11-3 389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4:09:42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34 5249,'0'-1'137,"0"0"0,0 1 0,0-1 0,0 0 0,0 0 1,0 0-1,1 0 0,-1 1 0,0-1 0,0 0 0,1 0 0,-1 1 0,0-1 0,1 0 0,-1 0 0,0 1 0,1-1 0,-1 0 0,1 1 0,0-1 0,-1 1 1,1-1-1,-1 1 0,1-1 0,0 1 0,0-1 0,-1 1 0,1-1 0,0 1 0,-1 0 0,1-1-137,5 0-59,-1 0-1,0 1 1,0-1-1,1 1 1,3 0 59,-7 0 102,88 1 29,3-6-61,6 0-5,-9 8 116,-1 5 0,0 3 0,-1 4 0,9 6-181,185 40 892,262 67-332,420 180-333,-825-257-153,136 52 99,267 118-67,-312-114-3,33 32-103,-63-32 65,105 59 161,211 155-226,-433-260 75,48 46-75,70 76 94,-1 0-98,-107-101 27,-3 5 0,-3 4 0,-5 4 0,6 17-23,120 148-7,-90-118 70,13 34-63,-4 13 134,123 173 74,-224-326-155,181 246 21,-128-164 695,27 62-769,-72-113 723,20 57-723,18 73 205,-57-154-181,5 12 3,-3 1 0,-2 1 0,3 32-27,-17-83 5,-1 0-1,1 1 1,-1-1-1,0 0 1,-1 0-1,1 1 1,-1-1-1,-1 1-4,1-3 13,0 0 0,-1 0 0,0 0 0,0 0 0,0 0 0,0-1 0,-1 1 0,0-1 0,1 0 0,-1 0 0,-2 3-13,-36 33-396,23-15-319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4:10:10.9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0 153 3065,'0'0'1472,"0"0"-408,0 0-72,0 0-47,3 0 79,2-2-144,1 1-40,-4-1-264,4-2-216,0-1-120,1 1-128,5-10-88,3-2 8,38-42-152,-32 39-112,-8-8 128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4:10:11.2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1 307 4737,'6'-20'2289,"-6"-5"-1073,9 1-296,-3-5-224,4 3-320,14 4-176,-10-4-136,5 7-8,-4-5-88,0 1-16,2 1-48,0-2-304,-2 1 272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4:10:11.6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1066 5001,'87'-126'2425,"-87"101"-929,-1 10-448,8 1-520,-2-4-224,8 3-216,2-3 40,0 3-120,2 1-72,-1 2-224,-1-1-1832,-6 1 1504</inkml:trace>
  <inkml:trace contextRef="#ctx0" brushRef="#br0" timeOffset="1">278 676 5689,'129'-116'2249,"-114"100"-1601,-1 1 24,-2 0-280,1 1-168,-2 2-128,2-3-104,10 6-192,-11-6-320,22 3 352</inkml:trace>
  <inkml:trace contextRef="#ctx0" brushRef="#br0" timeOffset="2">877 182 5889,'15'-21'2225,"8"3"-1625,-2-11-128,9 4-352,3 7 32,-2-9-272,7 6-288,-7-2 304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4:10:11.9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0 239 5249,'20'-12'2161,"2"-6"-1505,2-3-80,8 5-456,1-1-160,0-1-136,6 5-480,-12 2 456</inkml:trace>
  <inkml:trace contextRef="#ctx0" brushRef="#br0" timeOffset="1">550 67 2665,'33'-9'944,"8"-3"-848,-5-3-96,1 3-352,-1 0-296,-6 6 408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4:10:12.2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52 2777,'24'2'1368,"2"2"-568,1-5 8,-12-7-272,6 4-208,10 4-168,-10-3-144,17 1-72,2-6-176,-4-7 128</inkml:trace>
  <inkml:trace contextRef="#ctx0" brushRef="#br0" timeOffset="1">607 1 4857,'24'6'2249,"-5"4"-1137,-2-5-128,5 9-576,-2-7-176,7-8-256,-5 4-160,5-9 128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4:10:14.6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40 2112,'3'-8'6012,"8"0"-5251,-8 7-217,3-2-294,-1 0 0,1 0 0,0 0 0,0 1 0,0 0 1,1 1-1,2-1-250,1-1 280,-10 3-237,1 0 0,0 0 0,-1 0 0,1-1 0,0 1 1,-1 0-1,1 0 0,0 0 0,0 0 0,-1 0 0,1 0 0,0 0 0,-1 0 1,1 1-1,0-1 0,-1 0 0,1 0 0,0 1 0,-1-1 0,1 0 0,0 1 1,-1-1-1,1 0 0,-1 1 0,1-1 0,0 1 0,-1-1 0,1 1 0,-1-1 1,0 1-1,1 0 0,-1-1 0,1 1 0,-1-1 0,0 1 0,0 0 1,1-1-1,-1 1 0,0 0 0,0-1 0,0 1 0,0 0 0,0 0 0,1-1-43,-1 4 78,0 0-1,0-1 1,0 1-1,-1 0 0,1-1 1,-2 4-78,1-4 11,0 1 0,0-1 1,0 0-1,-1 0 0,1 0 1,-1 0-1,-2 2-11,2-2-11,0-1 0,1 1 0,-1-1 0,1 1 0,0-1 0,0 1 0,0 0 0,0 0 0,0 0 0,0 1 11,0 0 51,1 1-1,0-1 1,0 1 0,0-1-1,0 1 1,1-1 0,-1 1-1,1-1 1,1 2-51,11 20 204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2-08T07:23:48.370"/>
    </inkml:context>
    <inkml:brush xml:id="br0">
      <inkml:brushProperty name="width" value="0.1" units="cm"/>
      <inkml:brushProperty name="height" value="0.1" units="cm"/>
    </inkml:brush>
    <inkml:brush xml:id="br1">
      <inkml:brushProperty name="width" value="0.1" units="cm"/>
      <inkml:brushProperty name="height" value="0.1" units="cm"/>
      <inkml:brushProperty name="color" value="#008C3A"/>
    </inkml:brush>
    <inkml:brush xml:id="br2">
      <inkml:brushProperty name="width" value="0.1" units="cm"/>
      <inkml:brushProperty name="height" value="0.1" units="cm"/>
      <inkml:brushProperty name="color" value="#E71224"/>
    </inkml:brush>
    <inkml:brush xml:id="br3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20475 11846 8570,'7'-9'3228,"0"0"512,-5 11-2342,-1 6-494,-3 4-679,0 0 1,0 0-1,-1 0 1,-1 0 0,0-1-1,-1 0 1,0 0-1,-2 4-225,-13 30 180,2-2-138,-18 47 88,-21 83-130,56-173 1,-42 185 33,38-152 63,0 1-1,2 0 1,2 0 0,2 20-97,-1-54-10,0 1 1,0-1 0,0 0-1,0 1 1,0-1-1,0 0 1,0 0 0,0 1-1,0-1 1,0 0 0,0 1-1,0-1 1,0 0 0,0 1-1,0-1 1,0 0-1,0 0 1,-1 1 0,1-1-1,0 0 1,0 1 0,0-1-1,0 0 1,-1 0 0,1 1-1,0-1 1,0 0-1,-1 0 1,1 0 0,0 0-1,0 1 1,-1-1 0,1 0-1,0 0 1,0 0 0,-1 0-1,1 0 1,0 0-1,-1 0 1,1 1 0,0-1-1,-1 0 1,1 0 0,-1 0 9,0-1-106,0 1 1,0 0-1,0 0 1,1-1-1,-1 1 1,0-1-1,0 1 1,0-1 0,0 1-1,0-1 1,0 1-1,1-1 1,-1 0-1,0 0 1,0 1 105,-13-20-716</inkml:trace>
  <inkml:trace contextRef="#ctx0" brushRef="#br0" timeOffset="547.672">20173 11762 6313,'-3'-1'652,"0"0"-1,0-1 0,0 0 0,0 1 0,0-1 1,0 0-1,1 0 0,-3-2-651,4 3 119,1 0-1,-1 0 1,1 1-1,-1-1 1,1 0 0,-1 0-1,1 0 1,0 0-1,-1 0 1,1 0 0,0 0-1,0 1 1,0-1-1,0 0 1,-1 0 0,1 0-1,1 0 1,-1 0-1,0 0 1,0 0 0,0 0-1,0 0 1,1 0-1,-1 0 1,0 0 0,1 0-1,-1 1 1,1-1-1,-1 0 1,1 0 0,-1 0-1,1 1 1,0-1 0,-1 0-1,1 1 1,0-1-119,8-8 403,0 0 0,1 1 0,0 0 0,0 1 0,1 0 0,8-4-403,24-11 1012,8-1-1012,-24 11 284,8-2-133,0 1 0,0 1 0,1 2 0,1 2 1,7 0-152,-22 4 47,0 2 1,0 1 0,1 0 0,-1 2-1,1 1 1,-1 0 0,0 2 0,0 0-1,3 3-47,-17-5-1,0 1-1,0 1 1,0 0-1,-1 0 0,1 0 1,-1 1-1,0 0 1,0 0-1,-1 1 0,3 3 2,-1 0-4,0 0-1,-1 0 0,0 1 0,0 0 0,-1 1 0,-1-1 0,0 2 5,5 13-6,-1 1 0,-1 0-1,-2 1 1,-1-1 0,0 1-1,-2 4 7,0 13-1,-2 0-1,-2 0 0,-2 0 1,-2 0-1,-1 0 0,-6 13 2,-8 21 60,-3-1 0,-32 72-60,16-65 22,18-43-70,16-30-737,0 0-1,-1-1 0,0 0 0,-6 7 786,6-5-965</inkml:trace>
  <inkml:trace contextRef="#ctx0" brushRef="#br0" timeOffset="1082.097">20297 12414 8154,'-55'-35'3761,"59"22"-1657,10-2-48,6-6-255,5 4-153,17 2-352,4 5-87,1 2-425,3 2-120,16 6-296,-1-1-192,17 2-96,7-1-128,-25-7-360,-7-5-616,-37-3 664</inkml:trace>
  <inkml:trace contextRef="#ctx0" brushRef="#br0" timeOffset="-1888.025">2910 934 6121,'29'-40'2485,"-24"37"621,-11 5-104,5-1-2909,1-1 1,-1 1-1,1 0 1,-1-1-1,1 1 1,-1-1-1,1 1 0,-1 0 1,1-1-1,0 1 1,-1 0-1,1 0 1,0-1-1,0 1 1,0 0-1,0 0 1,-1-1-94,1 3 177,-11 24 118,7-18-230,1 1 0,0 0 0,0 0-1,0 9-64,-1 12 62,2 0 0,1-1-1,2 1 1,1 0 0,2 5-62,2 51 415,-2-32-207,-2-30-180,-1 0-1,-1 0 1,-1 0 0,-1 0 0,-1 3-28,-4 5 10,3 0 0,1 0 0,1 1 0,1 0 0,3 12-10,4 28 28,0-23-7,-3 1-1,-3 0 0,-1 0 0,-3 4-20,1-24 41,2 0 0,2-1 1,1 1-1,3 17-41,-2-23 31,-1 16 16,-2 0-1,-2 1 1,-1 0-47,-3 56 125,2 342 451,7-371-498,12 64-78,-5-51 200,-4 4-200,2 60 271,2 91-289,-1 19 72,0-34-88,3 44 52,-1 34 55,-7-10-186,2-155 170,9 18-57,-7-70-24,-4 1 0,-4 32 24,2-26-7,6 37 7,2 19-4,-5 47 59,-10 28-55,0-79-21,9 56 21,20 144-51,-11-97 68,-12 108-17,8 24-49,-1-184 30,-11 92 19,-2 139 143,18-232-221,0-28-47,-3 220 293,-7-213-216,2 56-22,1-29 63,26 147 7,-4 55-64,-26-362 77,-1 7 16,-3-1 0,-3 9-29,1 1 68,1 2-68,2 36 5,0-8-48,8 75 43,-5-129 111,-2 14-111,0-35-8,0-11 27,0 0 0,1 1 0,-1-1 0,0 0 0,0 0 0,0 1 0,1-1 0,-1 0 0,0 0 0,1 1 0,-1-1 0,0 0 1,1 1-1,-1-1 0,1 0 0,-1 1 0,1-1 0,-1 1 0,1-1 0,0 1 0,-1-1 0,1 1 0,0-1-19,28-11 13,-10 7-7,1 0 1,18-2-7,-11 2-65,18-5 65,9-3-76,11 0 7,6-2 34,73-4 35,-35 14 64,61 7-64,-121 3-18,0 1 1,29 9 17,-28-5-5,1-1 1,20-2 4,-4-5-14,0-4 0,32-5 14,133-25-7,61-4 15,-9 22 59,152 15-67,-231 2-71,157-19 71,-34-6 151,123 16-151,-153 8-63,36 1 116,210-4 0,-436-1-32,137-7 54,77-1 64,-90 7-112,2 0-119,66 14 92,453 24 43,-104-32 38,-590-1-56,384 0-67,472-4 114,-508 12-176,118 5 157,194-1-96,-512-14 69,113-3-41,-14-13 63,907-34 25,-663 29-138,-8-1 133,90 12-68,-335 1 29,21 0-15,-76 7 7,-182 5-19,1 2 0,5 3-2,-43-5 8,3-1 71,-2 0 369,-23-2-408,-1 0-1,1 0 1,-1 1 0,1-1 0,-1 0 0,1 0-1,0 1 1,-1-1 0,1 0 0,-1 1 0,0-1-1,1 1 1,-1-1 0,1 0 0,-1 1-1,0-1 1,1 1 0,-1 0-40,0-1 27,0 0 1,0 0-1,1 0 1,-1 1-1,0-1 0,0 0 1,0 0-1,0 1 1,0-1-1,0 0 0,0 0 1,0 0-1,0 1 0,-1-1 1,1 0-1,0 0 1,0 0-1,0 1 0,0-1 1,0 0-1,0 0 1,0 0-1,0 1 0,-1-1 1,1 0-1,0 0 1,0 0-1,0 0 0,0 1 1,-1-1-1,1 0 0,0 0 1,0 0-1,0 0 1,0 0-1,-1 0 0,1 0 1,0 0-1,0 1 1,-1-1-1,1 0-27,-8 3 48,-21 7-259,0 0-1,-1-2 212,25-7-294,0-1 1,0 1-1,0-1 0,0 0 0,1 0 1,-1-1-1,0 1 0,0-1 0,0 0 1,1-1-1,-1 1 0,-1-1 294,5 1-44,-26-9-1245</inkml:trace>
  <inkml:trace contextRef="#ctx0" brushRef="#br0" timeOffset="-879.889">18928 11339 8410,'-37'-71'3243,"27"56"-1106,6 15-261,1 0-782,3-1 242,0 1-195,0 0-183,0 0-155,0 0-164,0 0-231,5 14-30,1-3-362,0 1-1,0-1 0,2 0 1,-1-1-1,1 0 0,1 0 1,0-1-1,0 0 0,6 4-15,21 16-19,2-2 0,2-1 19,-28-18-4,21 12 8,0-2 0,2-1 0,19 7-4,109 33-32,-116-41 64,-24-10 9,-18-5-34,1 0 1,-1 1-1,0 0 1,0 0-1,0 0 1,0 0-1,0 1 1,2 2-8,-6-5-1,0 1 1,0 0 0,0 0 0,0 0 0,0 0 0,0 0 0,-1 0 0,1 0 0,0 0 0,-1 0 0,1 0 0,-1 0 0,1 1 0,-1-1 0,1 0 0,-1 0 0,0 0 0,0 1 0,0-1 0,1 1 0,-2 1 0,1-1 0,0 1 0,-1-1 0,1 1 0,-1-1 0,0 0 0,0 1 0,0-1 0,0 0 0,-1 2 0,-2 2 2,-1 0 0,1 0-1,-1 0 1,0 0 0,-1-1 0,-4 4-2,-106 78 59,-6-3-59,98-66 65,-13 12-65,14-11 92,-14 9-92,20-17 22,-4 3 61,0 0 0,-21 8-83,36-19 16,0 1 1,-1-1-1,1 1 0,0 0 0,1 0 1,-1 1-17,3 0 229,2-6-492,-3-3-2067,3 3 1346</inkml:trace>
  <inkml:trace contextRef="#ctx0" brushRef="#br0" timeOffset="2609.691">2517 1262 6809,'-12'8'3087,"11"-7"-2565,-1 0 1,1 0-1,-1 0 0,1 0 0,-1 0 0,0-1 0,1 1 1,-1 0-1,0-1 0,0 1-522,0-4 6244,5 1-6312,12-3 319,-11 3-231,1 1 0,-1-1-1,0 1 1,0-1-1,0 0 1,0-1 0,0 1-1,-1-1 1,1 0-20,19-19 65,0-2 0,-2-1 0,16-23-65,28-33 2,-12 23-8,46-41 6,-47 54-8,2-2 48,5-8-40,-24 18 48,-1-2 0,26-39-48,-48 62 18,-2 0-1,0-1 1,-1-1 0,-1 0 0,-1 0-1,0 0 1,-2-1 0,0 0 0,0-2-18,-5 20 7,0 0 0,1-1 0,-1 1 1,0 0-1,0-1 0,0 1 0,0-1 1,0 1-1,0 0 0,0-1 0,-1 1 1,1 0-1,-1-1 0,1 1 0,-1 0 0,1 0 1,-1-1-1,0 1-7,1 1 2,0 0 0,0 0 0,0 0 0,0 0 0,-1 0 0,1-1 0,0 1 0,0 0 0,0 0 0,0 0 0,-1 0 0,1 0 0,0 0 0,0 0 0,0 0 0,0 0 0,-1 0 0,1 1 0,0-1 0,0 0 0,0 0 0,0 0 0,-1 0 0,1 0 0,0 0-1,0 0 1,0 0 0,0 0 0,0 0 0,0 1 0,-1-1 0,1 0 0,0 0 0,0 0 0,0 0 0,0 0 0,0 1 0,0-1 0,0 0 0,0 0-2,-6 16 35,0 16-5,2 1 1,2-1-1,0 1 1,4 28-31,3 2 21,3 0 0,3 4-21,10 23 33,18 43-33,-6-19-101,-7-38-1019,-25-75 1096,-1-1 0,0 1 0,0 0 0,0-1 0,0 1 0,0 0 0,0-1 0,0 1 0,0 0 0,0-1 0,0 1 0,0-1 0,0 1 0,0 0 0,-1-1-1,1 1 1,0-1 0,-1 1 24</inkml:trace>
  <inkml:trace contextRef="#ctx0" brushRef="#br0" timeOffset="3724.705">472 456 5777,'3'-14'2857,"-1"3"-537,7 8-703,-9 5-177,1 9-136,2 21-408,-6 11-263,6 27-289,0 6-72,-5 9-24,0 0-48,-8-15-136,-4-8-32,0-17-176,1-10-376,-3-12 376</inkml:trace>
  <inkml:trace contextRef="#ctx0" brushRef="#br0" timeOffset="5296.376">57 384 6849,'-14'-15'2723,"-14"-13"681,27 26-3170,-1 0 0,0 0 0,1 0 0,-1-1 0,1 1 0,0 0 0,0-1 0,0 1 0,0-1 0,0 1 0,0-2-234,2 3 67,-1-1 0,0 1 1,0 0-1,1-1 0,-1 1 0,1 0 1,0 0-1,-1-1 0,1 1 0,0 0 1,-1 0-1,1 0 0,0 0 0,0 0 1,0 0-1,0 0 0,0 0 0,0 0 1,0 1-1,1-1 0,-1 0 0,0 1 1,0-1-68,5-2 138,0 0 0,-1 0 0,1 1 0,5-2-138,25-5 333,1 1 1,32-2-334,77-3 189,-141 13-183,51-4 51,-1 2 0,24 4-57,-61 0-2,-1 0 0,0 0 0,-1 2 0,1 0 0,0 1-1,-1 0 1,0 1 0,-1 1 0,1 1 0,-1 0 2,-11-5-1,0 0 0,0 0 0,0 0 0,0 0 0,0 0 0,-1 1 0,0 0 0,0 0 0,0 0 0,0 0 0,0 0 0,-1 1 0,0-1 0,1 2 1,-2-2 8,0 0-1,0 0 1,0 0 0,-1 0 0,1 0 0,-1 0 0,0 0-1,0-1 1,-1 1 0,1 0 0,-1 0 0,0 0-1,0 0 1,0 0 0,-1-1 0,1 1 0,-2 3-8,-4 5 43,-1 0 1,0-1 0,-10 11-44,-7 8 54,16-17-38,-1-1 0,2 1 0,0 1 0,0 0 0,1 0 0,1 0 0,0 1 0,1 0 0,-2 9-16,5-12 11,0-3-1,0 0 0,1 0 1,0 0-1,1 4-10,0-11-1,0 0-1,0 1 1,0-1 0,1 0-1,-1 1 1,1-1 0,0 0-1,-1 0 1,1 1 0,0-1-1,0 0 1,0 0 0,1 0-1,-1 0 1,0 0 0,1-1-1,0 1 1,-1 0 0,2 0 1,10 7 0,1 0-1,1-1 1,0-1 0,0 0 0,0-1-1,7 2 1,23 9 6,-28-10 10,-1 1 0,0 0 0,0 1 0,-1 1-1,-1 0 1,12 11-16,-18-14 8,0 1-1,-1-1 1,0 2-1,-1-1 1,0 1-1,0 0 1,-1 0-1,0 0 1,0 1-1,-1 0 1,-1 0-1,2 4-7,-4-8 27,1-1-1,-1 1 1,-1 0 0,1 0-1,-1-1 1,0 1-1,0 0 1,-1 0 0,1 0-1,-1-1 1,0 1-1,-1 0 1,0-1 0,0 1-1,0-1 1,0 0-1,-1 1 1,0-1 0,0 0-1,-2 1-26,-7 8 155,0 0 0,-1-1 0,-1-1 1,0 0-1,-10 6-155,11-8 54,-127 87 978,129-91-960,1 0 0,-1-1 0,-1-1 0,1 1 0,-1-2 1,1 0-1,-1 0 0,0-1 0,0 0 0,0-1 0,-1-1 0,1 0 0,0 0 0,0-2 1,0 1-1,-4-2-72,-24-6-35,1-2 0,1-1 1,-1-2-1,-5-5 35,36 15-48,-17-6-533,24 10 560,1-1-1,-1 1 1,0 0 0,0 0-1,0 0 1,0-1-1,1 1 1,-1 0-1,0 0 1,0 0-1,0 0 1,0 1-1,0-1 1,1 0-1,-1 0 1,0 0-1,0 1 1,0-1-1,0 0 1,1 1-1,-1-1 1,0 1-1,0-1 1,0 1 21,-1 4-104</inkml:trace>
  <inkml:trace contextRef="#ctx0" brushRef="#br0" timeOffset="41160.932">10413 5693 6329,'-8'-2'10124,"0"-3"-4868,7 4-5118,1 0-1,-1 1 1,0-1 0,0 0 0,0 1-1,-1-1 1,1 1 0,0-1-1,0 1 1,0 0 0,0-1 0,0 1-1,-1 0-137,1 0 7,-1 1-1,1-1 0,1 0 0,-1 1 1,0-1-1,0 1 0,0 0 0,0-1 1,0 1-1,0 0 0,0-1 0,1 1 1,-1 0-1,0 0 0,1 0 0,-1 0 1,1 0-1,-1 0 0,1 0 1,-1-1-1,1 2 0,-1-1-6,-4 9 10,0 0 0,1 0 1,0 1-1,1 0 0,0 0 0,0 6-10,2-10 1,0 1 0,1-1-1,0 1 1,0-1 0,1 1 0,0-1 0,0 1 0,1-1 0,0 0-1,2 5 0,-4-10 1,1 0 0,-1 0 0,1-1 0,0 1 0,0 0 0,-1 0 0,1-1 0,1 1 0,-1-1 0,0 1 0,0-1 0,0 1 0,1-1 0,-1 0 0,1 0 0,-1 0 0,1 1 0,-1-2 0,1 1 0,0 0 0,-1 0 0,3 0-1,-2-1 8,-1 0-1,1 0 1,0 0-1,0-1 1,0 1-1,-1 0 1,1-1-1,0 0 0,0 1 1,-1-1-1,1 0 1,-1 0-1,1 0 1,0 0-1,-1 0 1,0 0-1,1 0 1,-1-1-1,0 1 0,0 0 1,1-1-1,-1 1 1,0-2-8,3-3 32,0 0 0,-1 0 0,0 0 1,-1 0-1,1 0 0,-1-1 0,0 0 0,-1 1 1,1-1-1,-1 0 0,-1 1 0,1-1 1,-1 0-1,-1-4-32,1 7 31,0-1 1,-1 0-1,1 0 1,-1 1-1,0-1 1,-1 0-1,1 1 1,-1-1-1,0 1 1,0 0-1,0 0 1,0-1-1,-1 1 1,0 1-1,0-1 1,0 0-1,0 1 1,0-1-1,-1 1 1,0 0-1,0 0-31,3 2 28,-1 0-1,1 0 1,-1 0 0,0 1 0,1-1-1,-1 0 1,0 1 0,1-1 0,-1 1-1,0 0 1,0-1 0,1 1 0,-1 0-1,0 0 1,0 0 0,1 0-1,-1 1 1,0-1 0,0 0 0,1 1-1,-1-1 1,0 1-28,0 0 14,0 1-1,0-1 1,0 0-1,0 1 1,1-1-1,-1 1 1,1-1 0,-1 1-1,1 0 1,0 0-1,-1 0 1,1-1-1,0 1 1,0 0 0,0 3-14,-1-2-2,1 1 1,0 0 0,0 0 0,0 0 0,0 0 0,1 0 0,-1 0 0,1 0-1,0 0 1,1 0 0,-1 0 0,1 0 0,-1 0 0,1 0 0,0 0 0,1 0-1,-1 0 1,1-1 0,1 4 1,-1-5-2,0 1 1,1-1-1,-1 0 0,1 1 0,-1-1 0,1 0 0,0 0 1,0-1-1,0 1 0,0-1 0,0 1 0,0-1 0,0 0 0,1 0 1,-1 0-1,0-1 0,1 1 0,-1-1 0,1 0 0,-1 0 1,0 0-1,1 0 0,-1 0 0,0-1 0,1 0 0,-1 1 1,0-1-1,0-1 0,1 1 0,-1 0 0,0-1 2,0 1 4,1-1-1,-1 1 1,0-1-1,0 0 1,-1 0-1,1 0 1,0 0-1,0 0 1,-1-1-1,0 1 1,1-1-1,-1 1 1,0-1-1,0 0 1,0 0-1,-1 0 1,1 0-1,-1 0 1,0-1-1,0 1 1,0 0-1,0-1 1,0 1-1,-1 0 1,1-1-1,-1 1 1,0-1-1,0 1 1,0-1-1,-1-1-3,0 2 9,0 1-1,0 0 1,0 0-1,0 0 1,0-1 0,0 1-1,-1 1 1,1-1-1,-1 0 1,1 0-1,-1 0 1,0 1 0,0-1-1,0 1 1,0 0-1,0-1 1,0 1-1,0 0 1,0 0 0,0 0-1,0 0 1,-1 1-1,1-1 1,-2 0-9,-5-1 4,1 1 0,0 0 0,0 0 1,0 1-1,0 0 0,-6 1-4,13-1 0,0 0 0,1 0 0,-1 1 0,0-1 0,0 0 0,0 0 0,0 1 0,1-1 0,-1 0 0,0 1 0,0-1 0,1 1 0,-1-1 0,0 1 0,1-1 0,-1 1 0,0 0 0,1-1 0,-1 1 0,1 0 0,-1 0 0,1-1 0,-1 1 0,1 0 0,-1 1 0,1 0 0,-1 0 0,0 1 0,1-1 0,0 0 0,-1 0 0,1 1 0,0-1 0,0 2 0,1 3-10,0-1 0,0 1-1,0-1 1,1 0 0,0 1 0,2 3 10,-3-7-12,1-1 1,-1 1 0,1-1 0,0 1 0,0-1 0,0 1 0,0-1 0,1 0-1,-1 0 1,1 0 0,-1 0 0,1-1 0,0 1 0,-1-1 0,1 1 0,0-1 0,0 0-1,0 0 1,2 0 11,-4 0 3,1-1 0,0 0 0,0 0 0,0 1 0,-1-1-1,1 0 1,0-1 0,0 1 0,0 0 0,0 0 0,-1-1-1,1 1 1,0-1 0,0 1 0,-1-1 0,1 0 0,0 0 0,-1 0-1,1 0 1,-1 0 0,1 0 0,-1 0 0,0 0 0,1-1-1,-1 1 1,0-1 0,0 1 0,0 0 0,0-1 0,0 0-1,0 1 1,0-1 0,0 0-3,-1 0 2,1 0-1,-1 0 1,0 0-1,1 0 1,-1 0-1,0 0 1,0 0-1,0 0 1,-1 0-1,1 0 1,0 0-1,-1 0 1,1 0-1,-1 0 1,0 0-1,1 0 1,-1 0-1,0 0 1,0 1-1,0-1 1,-1 0-1,1 1 1,0-1-1,-1 1 1,0-2-2,0 1 4,0 1 1,0-1-1,1 1 1,-1-1 0,0 1-1,0 0 1,0 0-1,0 0 1,0 0-1,-1 0 1,1 0-1,0 1 1,0-1-1,-1 0 1,1 1-1,0 0 1,-1 0-1,1 0 1,0 0 0,-1 0-1,1 0 1,-2 1-5,3-1-2,-1 1 0,1 0 0,0 0 0,-1 0 1,1 0-1,0 0 0,0 1 0,0-1 0,0 0 0,0 0 1,0 1-1,0-1 0,0 1 0,0-1 0,1 1 1,-1-1-1,1 1 0,-1-1 0,1 1 0,-1 0 1,1-1-1,0 3 2,-1 3-13,0 0 1,0 0 0,1 0-1,0 6 13,1-5-10,0-1-1,1 1 0,-1 0 0,2 0 1,0 3 10,-1-7-14,-1-1 0,0 1 0,1-1 1,0 0-1,0 1 0,0-1 0,0 0 1,1 0-1,-1-1 0,1 1 0,0 0 0,1 1 14,-3-4-2,0 1-1,0-1 1,-1 1-1,1-1 1,0 1-1,0-1 1,0 0-1,0 1 1,-1-1-1,1 0 0,0 0 1,0 0-1,0 0 1,0 0-1,0 1 1,0-2-1,0 1 1,0 0-1,0 0 1,0 0-1,-1 0 0,1-1 1,0 1-1,0 0 1,0-1-1,0 1 1,0 0-1,-1-1 1,1 1-1,0-1 1,0 0-1,-1 1 0,1-1 1,0 0-1,-1 1 1,1-1-1,-1 0 1,1 1-1,-1-1 1,1 0-1,-1 0 1,1 0 2,0-2 1,0 0 0,0 0 0,0 1 1,0-1-1,0 0 0,0 0 0,-1 0 1,1 0-1,-1 0 0,0 0 0,0 0 1,0 0-1,0-1-1,-1 1 6,0-1 0,-1 1 0,1-1 1,-1 1-1,1 0 0,-1-1 0,0 1 0,0 0 1,0 0-1,-1 0 0,1 1 0,-1-1 0,1 0 1,-1 1-1,0 0 0,-2-2-6,3 2 1,-1 1 1,0-1-1,0 1 1,1-1 0,-1 1-1,0 0 1,0 0-1,0 0 1,0 0-1,0 1 1,-1-1-1,1 1 1,0 0-1,0 0 1,0 0-1,0 0 1,0 0-1,-1 1 1,0 0-2,2-1-4,1 1 0,0 0 0,0-1 0,0 1 0,0 0 0,0 0 0,0-1 0,0 1 0,0 0 0,0 0 0,0 0 0,0 0 0,0 0 0,1 1 0,-1-1 0,0 0 0,1 0 0,-1 0 1,1 1-1,-1-1 0,1 0 0,0 1 0,-1-1 0,1 0 0,0 1 0,0-1 0,0 0 0,0 1 0,0 0 4,1 6-73,0-1 1,0 0-1,0 1 0,3 5 73,-1-2-416,1-1-1,0 0 0,1 0 0,0 0 0,1 0 0,0-1 0,1 1 417,27 32-1138</inkml:trace>
  <inkml:trace contextRef="#ctx0" brushRef="#br1" timeOffset="82176.847">10429 164 5289,'-22'-65'2619,"15"53"2396,7 12-4927,0 0 1,0 0 0,0-1-1,0 1 1,-1 0 0,1 0-1,0 0 1,0 0 0,0 0 0,0 0-1,0 0 1,0 0 0,-1 0-1,1 0 1,0 0 0,0 0-1,0 0 1,0 0 0,0 0-1,0 0 1,-1 0 0,1 0-1,0 0 1,0 0 0,0 0-1,0 0 1,0 0 0,-1 0-1,1 0 1,0 0 0,0 0-1,0 0 1,0 0 0,0 1-1,0-1 1,0 0 0,0 0-1,-1 0 1,1 0-89,-4 11 1957,4-11-2162,-10 31 881,5-18-479,1 0 0,1 0 0,0 0 0,0 1 0,1 2-197,0 38 261,3 34-261,1-50 42,-2 1 1,-1-1-1,-2 0 0,-4 14-42,-3-8 147,2-10 31,1 0 0,2 1-178,4-25 29,1 0 0,0 1 0,0-1 0,1 1 0,0-1 0,1 0 0,0 1 0,3 7-29,6 21 13,-2 1 0,-1 0 0,-2 1 1,-2-1-1,-1 1 0,-3 11-13,-3 27 114,-6 25-114,4-52-13,3-27-27,2-1 0,3 16 40,-2-23-2,0 1-1,-1-1 1,0 0 0,-2 0-1,-2 10 3,-4 10 27,1 1 0,2-1-1,-1 35-26,2-20-12,2-33-2,1-1 0,1 1-1,1 14 15,-1-29-1,4 27 46,-1 0-1,-2 1 1,-1 4-45,-7 41-92,-1 28 14,6-33-78,5 21 156,-1-39-3,-2-1 1,-4 21 2,2-51-3,-5 82 14,4 67-11,3-73-14,-1-56 6,2-1 0,5 30 8,11 67-36,-10-74 14,-3-1 0,-2 1-1,-5 37 23,0 20-114,6-63 54,9 58 60,3 26-43,-17 58-46,-1-123-9,3 0 0,7 47 98,30 122-171,-32-185 36,-3 49 135,-3-61-73,3-1 1,2 1-1,5 20 73,-6-54-4,25 146-35,-22-112 43,-2 1 0,-1 12-4,-1-22-24,2 1 0,1-1-1,4 6 25,-1-2-32,-1 0 0,-2 19 32,-4-46-94,0 1 1,4 15 93,-3-26-20,0-1-1,0 1 1,1 0 0,0-1-1,0 0 1,1 1-1,3 4 21,-5-9-28,0 0 0,0-1-1,0 1 1,-1 1-1,1-1 1,-1 0-1,0 0 1,0 0 0,0 1-1,-1-1 1,1 0-1,-1 1 1,1-1-1,-1 1 1,0-1 0,-1 0-1,1 1 1,0-1-1,-1 2 29,-7 9-213</inkml:trace>
  <inkml:trace contextRef="#ctx0" brushRef="#br1" timeOffset="84757.589">10586 5949 4817,'-10'-30'2595,"10"29"-2437,0 0 0,0 0 0,0 0 1,-1 0-1,1 0 0,1 0 0,-1 0 0,0-1 0,0 1 0,0 0 0,0 0 0,1 0 0,-1 0 0,1 0 0,-1 0 0,1 0 1,-1 0-1,1 1 0,-1-1 0,1 0 0,0 0 0,-1 0 0,1 0 0,0 1 0,0-1 0,0 0 0,-1 1 0,1-1 0,0 1 1,0-1-1,0 1 0,1-1-158,1 0 239,0 0 0,0-1 1,0 1-1,0 1 1,0-1-1,0 0 0,1 1 1,2 0-240,25-1 1324,1 3-1,-1 0 1,26 6-1324,-26-3 48,0-1 1,28-2-49,25 3 70,120 9 265,-137-10-280,61-6-55,-30 0-7,20-3 181,72-13-174,-164 15 18,119-10-25,23 7 7,149 7-10,-194 0 29,-4-5-54,92-16 35,-87 6-7,75 3 7,-180 11 13,194 3 33,-130 1-40,46 10-6,-79-8-4,0-2 0,0-2 0,0-2 0,37-6 4,188-15 89,-172 18 31,71 9-120,581 27 100,-411-18 59,0 0-41,-140-26-143,-59 1 4,71-4 148,59-2-92,-76 12-90,67-14 55,-47 1 40,-135 11-39,119-4 12,-135 8-7,241 0 54,-116 3-191,35-10 131,-134 5 38,0 3-38,-4 1 52,156 2 46,-238-2-99,60 3 118,1 3 1,-1 3-1,54 15-117,-113-21 177,-9-1 134,-17 2 157,6-3-658,1-1 0,-1 0 1,0 0-1,1-1 0,0 0 0,-1-1 0,1 0 0,-7-3 190,-19-11-756</inkml:trace>
  <inkml:trace contextRef="#ctx0" brushRef="#br1" timeOffset="85860.405">11505 27 6993,'-17'0'2665,"-13"20"-2009,-11 4-136,-10 27-192,-13 17-136,-9 33-64,4 24-56,-8 25-24,9 3 32,5 6-39,3-4-33,5-17-89,-2-3-183,0-21 176</inkml:trace>
  <inkml:trace contextRef="#ctx0" brushRef="#br1" timeOffset="86246.975">12662 1 7778,'-21'11'2888,"-7"18"-2224,-19 34-400,-11 22-135,-15 44-33,-9 32 8,-21 43-48,-10 20 24,-20 40-8,-5 3-72,1 14 24,2-1-80,10-16-144,11-6-121,18-27-599,9-15 608</inkml:trace>
  <inkml:trace contextRef="#ctx0" brushRef="#br1" timeOffset="86654.779">14077 238 7474,'-22'-16'2776,"-8"15"-2288,-20 39-224,-11 17-40,-14 59-112,-7 31-64,-12 60 56,-9 34-72,-19 62-40,-9 26 16,-4 44-16,5 3-40,-1-15-16,1-16-32,7-42-248,2-21-216,18-38-2152,4-22 1839</inkml:trace>
  <inkml:trace contextRef="#ctx0" brushRef="#br1" timeOffset="87092.781">15728 739 8458,'-31'44'3188,"-9"18"-3188,-345 601 305,5 97-253,15 13 78,222-460-92,-149 305 63,114-285-62,-5 10-451,105-176-210,20-31 259</inkml:trace>
  <inkml:trace contextRef="#ctx0" brushRef="#br1" timeOffset="87459.384">17304 946 5969,'-2'31'2217,"-22"43"-1849,-18 29-88,-20 51-64,-7 32-72,-27 53 8,-4 27-24,-20 49-88,-5 12 0,14 15-16,1-6 0,0-24 40,0-13-64,-3-41 16,3-20-40,18-54-1376,11-30 1056</inkml:trace>
  <inkml:trace contextRef="#ctx0" brushRef="#br1" timeOffset="87809.281">18907 1938 7226,'-39'140'2600,"-10"43"-2144,-18 73-280,-11 27-48,-13 30-8,-10-5 8,-17-15-40,-2-11 16,-4-32-88,10-6-64,-1-19 24</inkml:trace>
  <inkml:trace contextRef="#ctx0" brushRef="#br2" timeOffset="121719.045">10433 6124 4041,'1'-11'6398,"-1"11"-6342,0 0 1,0 0-1,0 0 1,0 0-1,0 0 1,0 0-1,0 1 1,0-1-1,0 0 1,0 0-1,0 0 1,0 0-1,0 0 1,0 0-1,0 0 1,0 0-1,0 0 1,0 0-1,0 0 1,0 0-1,0 0 1,0 0-1,0 0 1,0 0-1,0 1 1,0-1-1,0 0 1,0 0-1,0 0 1,0 0-1,0 0 1,0 0-1,0 0 1,0 0-1,0 0 1,0 0-1,0 0 0,0 0 1,0 0-1,0 0 1,0 0-1,1 0 1,-1 0-1,0 0 1,0 0-1,0 0 1,0 0-1,0 0 1,0 0-1,0 0 1,0 0-1,0 0 1,0 0-1,0 0 1,0 0-1,0 0 1,0 0-1,0 0 1,0 0-1,1 0 1,-1 0-1,0 0 1,0 0-1,0 0 1,0 0-1,0 0 1,0 0-1,0 0-56,5 26 1237,-4-22-1213,0 2 10,-1 1 0,1 0-1,-1-1 1,0 1 0,0 0 0,-1 0-1,0-1 1,0 1 0,-1 2-34,-19 63-2063,16-50 1324</inkml:trace>
  <inkml:trace contextRef="#ctx0" brushRef="#br2" timeOffset="122084.339">10454 6534 4737,'-7'16'892,"0"0"1,1 1-1,1 0 0,-1 4-892,5-14 397,0-1 0,0 1 0,1 0 0,0 0 0,0-1 0,0 1 0,1 0 0,0 0 0,0-1 0,1 1 0,0 0-1,1 3-396,1-1 608,-1 0 0,0 0 0,0 0 0,-1 0 0,0 0-1,-1 0 1,0 0 0,0 1 0,-1 0-608,0 18 459,0-19-425,0-1 1,0 0-1,-1 1 0,0-1 1,-2 8-35,-5 14-188,-1 23 188,-3 13 32,7-54-37,5-12 0,0 0 1,0 0 0,0 0 0,0 0-1,-1 1 1,1-1 0,0 0 0,0 0-1,0 0 1,0 0 0,0 0 0,0 0-1,-1 0 1,1 0 0,0 0 0,0 0-1,0 0 1,0 0 0,0 1 0,-1-1-1,1 0 1,0 0 0,0 0 0,0 0-1,0 0 1,0 0 0,-1 0 0,1 0-1,0-1 1,0 1 0,0 0 0,0 0-1,0 0 1,-1 0 0,1 0 0,0 0-1,0 0 1,0 0 0,0 0 4,-1-2-80,-1 1 0,1-1 1,0 0-1,0 0 0,0 0 0,1 0 1,-1 1-1,0-1 0,1 0 0,-1 0 1,1-2 79,-5-34-1077,8-9 414</inkml:trace>
  <inkml:trace contextRef="#ctx0" brushRef="#br2" timeOffset="123078.271">10408 6059 5217,'0'-1'263,"0"1"-1,1-1 1,-1 1-1,1-1 1,-1 1-1,0-1 1,1 1-1,-1 0 1,1-1-1,-1 1 1,1-1 0,-1 1-1,1 0 1,-1-1-1,1 1 1,-1 0-1,1 0 1,0-1-1,-1 1 1,1 0-1,0 0-262,-1 0 203,1 0 1,-1 1-1,1-1 0,-1 0 0,1 1 0,-1-1 0,0 0 0,1 1 0,-1-1 0,0 1 0,1-1 0,-1 1 1,0-1-1,1 0 0,-1 1 0,0-1 0,0 1 0,1-1 0,-1 1 0,0 0 0,0-1 0,0 1 0,0-1 0,0 1 1,0-1-1,0 1 0,0-1 0,0 1-203,2 24 369,-1-1-1,-1 0 1,-2 13-369,-12 79 428,2-25-186,4 19 456,4 89-698,5-56 290,-14 89-290,0-120-10,-4 47-5,12 74 91,3-165-39,1-35 13,1 1-1,1 3-49,5 6 28,-3-27-9,-1 0-1,-1 0 1,0-1 0,-2 11-19,-3 86 25,6 47-25,0-19 72,0 48-52,-1 94-10,-1-251-19,-1 180-28,3-139 39,13 68-2,0-6 112,-4 31-112,-4-48-51,1 0 20,9 117-93,-5-47 194,4 43-69,35 250-316,-51-480 311,2 14 30,-1 0 1,-1-1-1,0 1 1,-2 9-27,2-20-132,-1 0 1,1 0 0,-1 0 0,0 0-1,0 0 1,0 0 0,0 0-1,0 0 1,0 0 0,-1-1 0,0 1-1,1-1 1,-1 1 0,0-1-1,0 1 1,-1-1 0,1 0 0,0 0-1,-1 0 1,1-1 0,-1 1-1,1 0 1,-3 0 131,-6 2-791</inkml:trace>
  <inkml:trace contextRef="#ctx0" brushRef="#br2" timeOffset="125360.495">3912 6117 6065,'-3'71'2552,"3"-70"-2435,0 0 1,0-1 0,0 1 0,0-1-1,0 1 1,0 0 0,0-1 0,0 1 0,0 0-1,0-1 1,-1 1 0,1 0 0,0-1 0,0 1-1,-1-1 1,1 1 0,0-1 0,0 1 0,-1 0-1,1-1 1,-1 1 0,1-1 0,-1 0 0,1 1-1,-1-1 1,1 1 0,-1-1-118,-4-2 738,0 2 2036,4-2-1574,12-2-887,83-14-63,-36 7-172,27-5-37,38-8 68,30 2-109,145 1 332,240 17-332,-370 12 87,-40-1 48,27-7-135,-42-4 31,0 4 0,17 7-31,-18 2 60,-1-5 1,1-5-1,33-7-60,-40-1 2,291-22 56,-1 18 134,-232 13 151,52-11-343,435-35 233,-513 40-115,170-12 207,58-1-221,-226 12 6,5-1 115,-95 13-171,-37-3-53,0 0-1,0-1 1,1-1-1,9-1 0,57-9-10,29-2 71,-89 11-13,0 1-1,0 0 1,0 2-1,14 2-47,-13-1 14,0-2 0,0-1-1,0 0 1,1-1-1,-1-1 1,14-4-14,-16 3 33,-12 3 6,0-1 0,0 2 0,0-1 0,0 0 0,4 2-39,-3-1 35,-1 0 1,0-1-1,0 1 1,1-2-1,-1 1-35,-2 0 5,0 0 1,0 1-1,0-1 0,1 1 1,-1 0-1,0 0 0,-1 0 1,1 0-1,0 1 0,0-1 1,0 1-1,-1 0 0,1 1 1,-1-1-1,0 0 0,0 1 1,1 0-6,-3-2-2,0-1 0,-1 1 0,1-1 0,-1 1 1,1 0-1,0-1 0,-1 1 0,1 0 0,-1-1 1,1 1-1,-1 0 0,0 0 0,1-1 0,-1 1 0,0 0 1,1 0-1,-1 0 0,0-1 0,0 1 0,0 0 1,0 0-1,0 0 0,0 0 0,0 0 0,0-1 0,0 2 2,0-2-9,-1 1-1,1 0 1,0-1-1,-1 1 0,1 0 1,-1-1-1,1 1 0,-1-1 1,1 1-1,-1-1 0,0 1 1,1-1-1,-1 0 0,1 1 1,-1-1-1,0 0 1,1 1-1,-1-1 0,0 0 1,1 0-1,-1 1 0,0-1 1,0 0-1,1 0 0,-1 0 1,0 0-1,0 0 1,1 0-1,-1 0 0,0 0 1,0-1-1,1 1 0,-1 0 10,-15-5-927,6 1 438</inkml:trace>
  <inkml:trace contextRef="#ctx0" brushRef="#br2" timeOffset="127081.007">9464 6158 8258,'-11'-13'3160,"12"12"-2383,10 7 111,2 23-264,8 15-64,8 33-232,14 20-184,13 37-16,-1 11-144,0 11 80,-9-7-56,-7-20-368,-6-10-352,-8-18 440</inkml:trace>
  <inkml:trace contextRef="#ctx0" brushRef="#br2" timeOffset="127627.745">8532 6418 5785,'-26'-23'2197,"-6"-4"258,32 27-2431,0 0-1,0 0 1,0 0-1,0 0 1,0 0 0,0 0-1,0 0 1,0 0 0,0 0-1,0 0 1,0 0-1,0 1 1,0-1 0,0 0-1,0 0 1,0 0 0,0 0-1,0 0 1,0 0-1,0 0 1,0 0 0,0 0-1,0 0 1,0 0 0,0 0-1,0 0 1,0 0-1,0 0 1,0 0 0,0 1-1,0-1 1,0 0 0,0 0-1,0 0 1,0 0-1,0 0 1,0 0 0,-1 0-1,1 0 1,0 0-1,0 0 1,0 0 0,0 0-1,0 0 1,0 0 0,0 0-1,0 0 1,0 0-1,0 0 1,0 0 0,0 0-1,0 0 1,0 0 0,0 0-1,0 0 1,0 0-1,-1 0-23,7 10 560,65 86 735,18 37-475,52 107-820,54 160 244,131 431-207,-322-820-32,147 417-843,-8 42 838,-99-298-247</inkml:trace>
  <inkml:trace contextRef="#ctx0" brushRef="#br2" timeOffset="128116.795">7421 6706 5513,'-19'-31'969,"-2"-3"63,-2 1 0,-1 1 0,-8-7-1032,31 38 21,0 0 0,1 0 0,-1 0-1,0 0 1,0 1 0,1-1 0,-1 0 0,0 0 0,0 1 0,0-1-1,0 1 1,0-1 0,0 1 0,0-1 0,0 1 0,0-1 0,0 1-1,0 0 1,0 0 0,-1 0-21,1 0 24,1 1-1,-1-1 1,0 1-1,1 0 1,-1 0-1,1-1 1,-1 1-1,1 0 1,-1 0-1,1 0 1,0-1-1,-1 1 1,1 0-1,0 0 1,0 0-1,-1 0 1,1 0-1,0 0 1,0 0 0,0 0-1,0 0 1,0-1-1,0 1 1,1 1-24,-1 6 121,0 0 0,1-1 0,0 1 0,1 0 0,2 6-121,10 30 618,7 14-618,8 13 481,4-2-481,66 119 304,22 35-100,311 599-76,-55-2-154,-23 6-28,-276-639-151,-16-39-438,-11-23 289</inkml:trace>
  <inkml:trace contextRef="#ctx0" brushRef="#br2" timeOffset="128561.892">5739 6759 6841,'-4'-13'519,"-6"-30"849,10 40-1303,-1-1 0,1 1-1,0-1 1,0 1-1,0-1 1,1 1 0,-1 0-1,1-1 1,0 1 0,0 0-1,0-1-64,-1 3 5,0 1 0,0-1-1,0 1 1,0 0-1,1-1 1,-1 1 0,0 0-1,0-1 1,0 1-1,0-1 1,1 1 0,-1 0-1,0-1 1,0 1-1,1 0 1,-1 0 0,0-1-1,1 1 1,-1 0-1,0 0 1,1-1 0,-1 1-1,0 0 1,1 0-1,-1 0 1,1 0 0,-1-1-1,0 1 1,1 0-1,-1 0 1,1 0 0,-1 0-1,0 0 1,1 0-1,-1 0 1,1 0 0,-1 0-1,0 0 1,1 0-1,-1 1 1,1-1 0,-1 0-1,0 0 1,1 0-1,-1 0 1,1 1 0,-1-1-1,0 0 1,1 0-5,5 6 58,0 0-1,0 0 1,-1 0 0,1 0 0,0 2-58,72 100 865,8 21-865,68 123 516,-90-146-390,80 137 97,227 434-100,42 171-123,60 259-1563,-391-913 897</inkml:trace>
  <inkml:trace contextRef="#ctx0" brushRef="#br2" timeOffset="128991.459">4378 7178 7066,'-2'-2'96,"-66"-85"2163,57 71-2096,1 0 1,1-1 0,0 0-1,-4-11-163,13 26 9,-1 0-1,0-1 0,1 1 0,-1 0 1,1-1-1,0 1 0,-1-1 0,1 1 1,1-1-9,-1 3 1,0 0 1,0-1 0,0 1 0,0 0 0,0-1-1,0 1 1,0 0 0,0-1 0,0 1-1,0 0 1,0-1 0,0 1 0,1 0-1,-1-1 1,0 1 0,0 0 0,0-1-1,1 1 1,-1 0 0,0 0 0,0-1-1,1 1 1,-1 0 0,0 0 0,1 0-1,-1-1 1,0 1 0,1 0 0,-1 0 0,0 0-1,1 0 1,-1 0 0,0 0 0,1-1-1,-1 1 1,0 0 0,1 0 0,-1 0-1,0 0 1,1 0 0,-1 1 0,0-1-1,1 0 1,-1 0 0,0 0 0,1 0-1,-1 0 1,0 0 0,1 0 0,-1 1 0,1-1-2,4 4 22,0-1 0,0 1 1,0 0-1,0 1 1,3 3-23,42 47 145,-3 1-1,-2 4-144,-36-48 13,109 148 94,282 453-2,-27 27-9,81 237 70,5 6-880,-456-876 689,74 139-218</inkml:trace>
  <inkml:trace contextRef="#ctx0" brushRef="#br2" timeOffset="129432.235">3825 7914 8578,'-4'-21'2968,"36"19"-2791,22 25-57,38 55-64,19 37 48,26 68-32,9 34-16,4 40-32,9 12-24,-16 10 0,-9-12 8,-13-14-72,-16-10-168,-14-32-1097,-10-16 889</inkml:trace>
  <inkml:trace contextRef="#ctx0" brushRef="#br2" timeOffset="129882.735">3647 8923 7834,'-28'-8'3032,"15"24"-2464,15 23 1,42 56-281,24 40-128,52 66-88,3 20-48,20 20 16,-5 5-56,-13-23-224,3-10-1881,-32-36 1537</inkml:trace>
  <inkml:trace contextRef="#ctx0" brushRef="#br3" timeOffset="170794.191">4978 419 5649,'0'-3'553,"-1"-12"1290,1 15-1808,0 0 0,0-1 1,0 1-1,-1 0 1,1 0-1,0-1 1,0 1-1,0 0 1,0 0-1,0-1 1,-1 1-1,1 0 1,0 0-1,0-1 1,0 1-1,-1 0 1,1 0-1,0 0 1,0-1-1,-1 1 1,1 0-1,0 0 1,0 0-1,-1 0 1,1 0-1,0 0 1,-1 0-1,1 0 1,0 0-1,0-1 0,-1 1 1,1 0-1,0 0 1,-1 1-1,1-1 1,0 0-1,-1 0 1,1 0-1,0 0 1,0 0-1,-1 0 1,1 0-1,0 0 1,0 0-1,-1 1 1,1-1-36,-13 7 165,0 0 0,1 1 0,0 0-1,0 1 1,1 0 0,1 1 0,-1 0 0,-5 8-165,-18 24 84,-20 32-84,50-68 26,-106 145 132,-35 29-158,74-97 42,-79 95 26,52-54 7,-238 290 36,218-271-220,6 4 0,1 14 109,79-113-272,4-14 108</inkml:trace>
  <inkml:trace contextRef="#ctx0" brushRef="#br3" timeOffset="171248.015">6306 467 8930,'-1'0'145,"1"-1"0,-1 1 0,0 0 1,0-1-1,1 1 0,-1-1 0,0 1 0,0 0 0,0 0 1,1 0-1,-1-1 0,0 1 0,0 0 0,0 0 1,0 0-1,1 0 0,-1 0 0,0 1 0,0-1 0,0 0 1,0 0-1,1 0 0,-2 1-145,0 0 43,-1 1 0,1 0 0,-1 0 0,1 0 0,-1 0 0,-1 3-43,-77 82 201,-115 99-138,-33 32-69,-19 46-50,50-52 34,-170 177 0,17 12 117,118-108-80,-179 299-15,114-102 74,187-290-1223,-39 110 1149,109-213-406</inkml:trace>
  <inkml:trace contextRef="#ctx0" brushRef="#br3" timeOffset="171656.695">7670 440 8186,'0'-1'68,"1"1"1,-1 0-1,0-1 1,0 1 0,0 0-1,0 0 1,0-1-1,0 1 1,0 0 0,0 0-1,0-1 1,0 1-1,1 0 1,-1 0-1,0-1 1,0 1 0,0 0-1,1 0 1,-1 0-1,0-1 1,0 1 0,0 0-1,1 0 1,-1 0-1,0 0 1,0 0-1,1-1 1,-1 1 0,0 0-1,0 0 1,1 0-1,-1 0 1,0 0 0,1 0-1,-1 0 1,0 0-1,0 0 1,1 0-1,-1 0 1,0 0 0,1 0-1,-1 0 1,0 0-1,0 0-68,1 1 30,-1 0-1,0 0 0,0 0 1,0 0-1,0 0 0,0 0 0,0 0 1,0-1-1,0 1 0,0 0 1,0 0-1,-1 0 0,1 0 0,0 0 1,-1-1-1,1 1 0,0 0 1,-1 0-1,1 0 0,-1 0-29,-11 17 67,0 0 0,-1-1 0,-2 1-67,1 0 31,-234 288 35,-57 71-154,303-374 87,-572 734-9,20 14 103,-582 931-126,1133-1678 30,-107 158-437,6-19 197</inkml:trace>
  <inkml:trace contextRef="#ctx0" brushRef="#br3" timeOffset="172089.216">8936 660 5561,'-401'463'3154,"-66"167"-2801,33 27-240,114-167-157,-138 209-33,-16 25-264,361-554 209,-181 263-988,174-268 783</inkml:trace>
  <inkml:trace contextRef="#ctx0" brushRef="#br3" timeOffset="172475.055">9171 2073 8626,'-19'22'3148,"-5"13"-2872,3-5-190,-73 98 35,-128 184-50,-59 137 28,16 11-111,-77 128-3,-272 430-425,529-882 259</inkml:trace>
  <inkml:trace contextRef="#ctx0" brushRef="#br3" timeOffset="172811.418">9825 2912 8042,'1'0'199,"1"-1"0,-1 1 0,1-1 0,0 1 0,-1 0 0,1 0 1,0 0-1,-1 0 0,1 0 0,0 0 0,-1 0 0,2 1-199,-2-1 37,-1 1 0,1-1-1,0 1 1,0-1 0,0 1 0,-1 0 0,1-1-1,0 1 1,-1 0 0,1 0 0,-1 0-1,1 0 1,-1-1 0,1 1 0,-1 0 0,1 0-1,-1 0 1,0 0 0,0 0 0,1 0 0,-1 0-1,0 0 1,0 1-37,0 2 26,1 1 0,-1 0 0,0-1-1,0 1 1,0 0 0,-1-1 0,0 1 0,0 0 0,0-1-1,-1 4-25,-4 7 27,-1-1 0,-4 9-27,3-9 19,-33 63 64,-29 37-83,-55 68 48,110-162-39,-447 566 93,206-274-28,-142 212 61,243-299-135,59-83-422,40-65 219</inkml:trace>
  <inkml:trace contextRef="#ctx0" brushRef="#br3" timeOffset="173143.502">9876 4032 8122,'7'16'2976,"-13"35"-2488,-10 21-199,-26 34-177,-12 18-88,-20 29 16,-3 8-32,-9 11-8,-5 7-56,0-6-553,-8-9 465</inkml:trace>
  <inkml:trace contextRef="#ctx0" brushRef="#br3" timeOffset="173842.495">11534 6516 3969,'28'-33'933,"-1"-1"0,-3 0 0,0-2 0,-2-1 0,1-8-933,-16 33 1073,-5 8 205,-10 11-550,-1 2-569,1 0 0,1 0 0,-1 1-1,-1 5-158,-2 0 57,-143 218 178,36-54-186,-81 126 10,2 26-59,-63 116-697,234-403 417</inkml:trace>
  <inkml:trace contextRef="#ctx0" brushRef="#br3" timeOffset="174207.341">13251 6261 8466,'-7'17'1840,"-1"-1"0,-5 8-1840,-8 8-117,-8 10 117,10-16 291,-520 665-59,405-525-216,-130 157-3,-152 191-77,-184 271-129,566-739 170,-220 313-814,156-218-19,10-15 346</inkml:trace>
  <inkml:trace contextRef="#ctx0" brushRef="#br3" timeOffset="174595.08">14912 6541 6489,'-8'17'494,"0"-1"1,-1 0-1,-1 0 0,-1-1 0,-9 10-494,5-5 107,-71 88 131,-253 302 249,-298 373-74,78-17-346,28 19-242,378-548-608,10 6 0,6 15 783,84-144-393</inkml:trace>
  <inkml:trace contextRef="#ctx0" brushRef="#br3" timeOffset="174976.887">16785 6449 6113,'0'9'218,"0"1"-1,-1-1 0,-1 0 0,1 1 0,-1-1 1,-1 0-1,0 0 0,0 0 0,-1 0 0,0-1 1,-2 4-218,0 1 80,-36 69 118,-4-2 0,-16 17-198,-56 80 91,-457 583 26,-47-23-49,95-114 106,-179 244 47,155-150-354,413-528 74</inkml:trace>
  <inkml:trace contextRef="#ctx0" brushRef="#br3" timeOffset="175361.758">18583 6830 5353,'-63'139'1157,"-6"-3"0,-5-3 1,-15 10-1158,-164 210 356,201-284-306,-329 427 183,209-275-176,-194 231 47,127-161-103,-94 116-133,81-102-95,-267 325-780,367-448 805</inkml:trace>
  <inkml:trace contextRef="#ctx0" brushRef="#br3" timeOffset="175745.238">19875 7465 7250,'-64'166'3003,"41"-118"-2867,-1-1 0,-14 16-136,-48 65 353,-7-2-353,-106 124 219,158-198-187,-534 642 235,224-297-192,-141 166-8,100-84-827,27 15-549,269-347 618</inkml:trace>
  <inkml:trace contextRef="#ctx0" brushRef="#br3" timeOffset="176096.433">20572 8851 6729,'-25'90'3225,"-18"31"-168,-47 66-3289,-36 33-392,-41 29-713,-19 13-407,-29 11-184,-9-10 1039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4:10:14.9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456 1 5825,'-20'21'2193,"4"-6"-1569,-5 3-240,4 1-144,4 4-64,5 8-168,4-1-56,-2 2-144,1-7-208,-5-7 232</inkml:trace>
  <inkml:trace contextRef="#ctx0" brushRef="#br0" timeOffset="1">79 562 4849,'-15'23'1880,"-3"-10"-1375,8 5-265,1-3-96,1 3-344,0 0-393,-2-3 393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4:10:15.3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500 0 3193,'-10'8'461,"4"-4"-355,1 0 1,-1 0 0,1 1 0,0 0-1,0 0 1,0 0 0,1 1 0,-1 0-1,1 0 1,-1 3-107,-4 10-40,3-9-18,1 1 0,0-1 0,1 1 0,0 0 0,1 1 1,0-1-1,-1 12 58,4-19 46,-1 0 0,0 0 0,-1 0 0,1 0 0,-1-1 0,1 1 0,-1 0 0,0-1 0,0 1 0,-1 0-46,-26 32 1489,-95 89 527,124-125-2018,-7 6-398,-3 3-498,1 0-1,0 1 0,0 0 1,1 1-1,-6 8 899,7-5-888,-2 2 2201,0 0-1,-1 0 0,0-1 0,-4 3-1312,10-14 398,-1 1-1,1-1 0,-1 0 1,0 0-1,0 0 0,0-1 1,0 0-1,-2 0-397,2 0-341,1-1-1,-1-1 1,0 1 0,0-1-1,0 0 1,-4 0 341,-5 1-804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4:10:15.6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621 0 6593,'-105'69'2825,"77"-60"-1721,7 4-592,-1 0-160,-5-7-424,-5 2-240,7 2-1136,-4 1 976</inkml:trace>
  <inkml:trace contextRef="#ctx0" brushRef="#br0" timeOffset="1">248 194 8650,'-197'116'3024,"169"-104"-2687,8-3-353,17-2-32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4:09:17.1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0 135 5785,'2'-91'2287,"1"62"-878,-2 28-1332,-1 1-1,0-1 0,1 0 1,-1 1-1,0-1 0,1 1 1,-1-1-1,1 0 1,-1 1-1,1-1 0,-1 1 1,1-1-1,0 1 0,-1 0 1,1-1-1,-1 1-76,6-5 806,-5 5-763,-1 0-1,1 0 1,0 0 0,-1-1-1,1 1 1,-1 0 0,1 0-1,0 0 1,-1 0 0,1 0-1,-1 0 1,1 0 0,-1 0-1,1 0 1,0 1-1,-1-1 1,1 0 0,-1 0-1,1 0 1,-1 1 0,1-1-1,-1 0 1,1 0 0,-1 1-1,1-1 1,-1 1 0,1-1-1,-1 0 1,0 1 0,1-1-1,-1 1 1,1-1-1,-1 1 1,0-1 0,0 1-1,1-1 1,-1 1 0,0 0-43,13 23 564,-9-12-410,0 0 1,-1 1 0,-1-1 0,0 1 0,-1-1 0,0 6-155,0 25 271,-3 9-271,0-18 57,-1 93 43,8 55-100,58 488 239,-58-620-239,26 520 20,-9-112 169,34 192 78,-24-163-260,-10-143 15,20 120-17,9 163 0,-43-308-30,2 50 87,-2-46 27,-15 1 1,-21 93-90,10-211 90,9 0 0,15 142-90,9-122 130,15 329 171,-20-144-304,-1-106-10,-7-224 54,-3-1 1,-4 0 0,-4 2-42,8-74 26,-2 9-7,1-1 1,1 1-1,0 0 1,1 12-20,1-25 37,-1 0 1,1 0 0,0 0 0,0 0 0,0 0 0,0 0 0,1 0-1,-1 0 1,1 0 0,0-1 0,0 1 0,0 0 0,1-1 0,0 0 0,-1 0-1,1 0 1,0 0 0,0 0 0,1 0 0,-1-1 0,1 1-38,22 8 401,-22-10-330,1 0-1,-1 1 1,-1-1 0,1 1 0,0 0 0,0 0 0,-1 1 0,1-1-1,-1 1 1,2 1-71,3 4 8,0 0 0,0-1-1,1 0 1,0 0 0,1-1-1,-1 0 1,1 0 0,0-1 0,1-1-1,-1 0 1,7 2-8,21 4-46,0-1 1,25 2 45,66 6-45,69-2 45,132-8 105,526-20-261,-433 4 190,942-2 19,-1185 10-30,935 29 109,-457-5-381,-10-3 361,1-8-81,231 47 24,-323-14-76,267-8 49,-248-14-118,8 16 100,-508-32 5,409 44 53,-104-17-69,181-13 1,-135-13-21,101-1 116,201 24-242,-473-16 156,377 19 128,-578-31-121,121 7 31,-115-4 79,50 12-126,-105-17 9,2 1 2,-1-1 0,0 1 0,0 0 1,1 0-1,-1 1 0,0 0 0,-1 0 1,1 1-1,0 0-11,-6-4-367,-2-3-36,-7-10-429,-15-15 179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4:09:17.7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 7930,'2'-2'384,"0"1"-1,0-1 1,0 1 0,0-1 0,1 1 0,-1 0 0,0 0 0,1 0 0,-1 0-1,0 0 1,1 1 0,-1-1 0,2 0-384,36 0 905,-16 1-32,4-2-554,0 1 0,0 1 0,0 2 0,0 0-1,0 2 1,0 1 0,7 4-319,-14-2 11,0 1-1,0 0 1,-1 2 0,-1 1-1,0 0 1,0 1-1,-1 1 1,-1 1 0,0 0-1,1 3-10,-9-8 14,0 1-1,-1 0 1,0 0-1,0 1 0,-1 0 1,-1 1-1,0-1 1,0 1-1,-1 0 1,-1 0-1,0 1 1,-1 0-1,0-1 1,-1 1-1,0 0 1,-1 0-1,0 13-13,-3-14 41,1 0-1,-2 0 1,1 0-1,-2-1 1,0 1 0,0-1-1,-1 0 1,0 0-1,-1 0 1,0-1 0,0 0-1,-1 0 1,-1 0-1,0-1 1,-1 0-41,-21 21 391,-1-2 1,-1-1-1,-25 16-391,27-21 258,-124 85 1274,143-100-1460,0-1 1,0-1 0,-1 1-1,-10 2-72,17-7-51,1 0 0,-1 1 0,0-1 0,1-1 0,-1 1 1,0-1-1,0 0 0,0 0 0,1 0 0,-1-1 0,0 0 0,0 0 0,-2 0 51,6 0-72,1 1 1,-1 0-1,1 0 0,0-1 1,-1 1-1,1 0 1,0 0-1,-1-1 0,1 1 1,0 0-1,-1-1 1,1 1-1,0 0 0,0-1 1,-1 1-1,1-1 1,0 1-1,0 0 0,0-1 1,-1 1-1,1-1 1,0 1-1,0-1 0,0 1 1,0-1-1,0 1 1,0-1-1,0 1 0,0 0 1,0-1 71,3-12-1236,11-9 101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4:09:18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253 10 8114,'-2'-10'3049,"1"10"-2967,1 1-1,-1-1 1,1 0-1,-1 1 0,1-1 1,-1 0-1,1 1 0,-1-1 1,1 1-1,0-1 0,-1 1 1,1-1-1,0 1 1,-1-1-1,1 1 0,0-1 1,0 1-1,-1-1 0,1 1 1,0 0-82,-9 17 662,2 0-1,-3 8-661,-3 9 238,-62 177 1137,3 23-1375,71-231 15,-24 84 948,1 15-963,22-93 77,1-2-7,-1 0 0,1 0 0,1 0 0,-1 1-70,1-7 27,0 0 1,0 0-1,1 0 1,-1 0 0,0-1-1,1 1 1,-1 0-1,1 0 1,0 0-1,-1-1 1,1 1-1,0 0 1,0-1-1,0 1 1,0-1-1,0 1 1,1-1 0,-1 0-1,2 2-27,-2-2 21,0-1 0,0 1-1,1 0 1,-1 0 0,1-1 0,-1 1-1,1-1 1,-1 1 0,1-1 0,-1 0-1,1 1 1,-1-1 0,1 0 0,-1 0-1,1 0 1,0 0 0,-1-1 0,1 1-1,-1 0 1,1-1 0,-1 1 0,2-1-21,3-2 58,1 0 1,-1 0 0,0-1 0,4-2-59,-4 2 52,33-23 126,-2-2 0,0-1-1,27-32-177,-13 14 57,-34 32-44,150-144 45,-100 91-53,22-33-5,74-115 209,-134 181-34,-28 35-164,-1 0 1,1 1-1,-1-1 1,1 0-1,-1 1 1,1-1-1,-1 1 1,1-1-1,0 1 1,-1-1-1,1 1 1,0 0-1,0-1 1,-1 1-1,1 0 0,0 0 1,0-1-1,-1 1 1,1 0-1,0 0-11,0 0 8,-1 1-1,0-1 1,1 1-1,-1-1 0,0 0 1,0 1-1,1-1 0,-1 1 1,0-1-1,0 1 1,0-1-1,0 1 0,0-1 1,0 1-1,0 0 0,1-1 1,-2 1-1,1-1 1,0 1-1,0-1 0,0 1 1,0-1-1,0 1 0,0-1 1,0 1-1,-1-1 1,1 1-1,0-1-7,-7 22 110,-1 0 0,-6 9-110,-6 16 64,-39 101 24,-21 51 155,-17 83-243,92-265 9,-2 7 2,0 1 0,1 7-11,5-23-1,0-1 1,1 1 0,-1-1 0,2 1 0,-1-1-1,1 1 1,1-1 0,1 8 0,-1-11-3,-1 0 1,1 0-1,0-1 1,1 1-1,-1 0 0,1-1 1,-1 1-1,1-1 0,1 0 1,-1 0-1,1 0 0,-1-1 1,1 1-1,0-1 1,0 0-1,2 1 3,0-1 25,0 0-1,0 0 1,1 0 0,-1-1 0,1 0-1,-1-1 1,1 1 0,0-1 0,0-1 0,-1 1-1,5-1-24,3-1-204,1 0 1,0-1-1,-1 0 0,0-1 0,1-1 0,-1 0 0,-1-1 0,1-1 0,-1 0 0,0-1 1,3-2 203,28-20-3141,-6-1 1318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4:09:19.0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252 15 7538,'19'-13'3440,"-13"11"-1703,-6 14-337,-12 23-456,-10 16-336,-8 34-256,-5 18-136,0 11-55,-1-5-41,8-14-72,-1-29 24,19-24-72,1-18-48,3-24-649,6-4-631,-24-31 824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4:09:19.4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1 175 8698,'0'0'66,"13"-16"842,1 1-1,1 1 0,0 0 1,0 1-1,2 1 0,16-10-907,-8 9 510,1 1-1,0 1 0,23-5-509,-33 11 80,-1 2-1,0 0 0,1 0 0,-1 2 0,1 0 0,0 1 0,9 1-79,-15 0 14,-1 1 0,0 0 1,0 0-1,0 1 0,0 1 0,-1-1 0,1 1 1,-1 1-1,0 0 0,0 0 0,0 0 0,-1 1 0,0 0 1,0 1-1,-1 0 0,1 0 0,-1 0 0,-1 0 0,3 6-14,3 4 14,-2 0 0,0 1 0,-1 0-1,-1 1 1,0 0 0,-1 0-1,-2 0 1,3 17-14,-3 1 45,-1 1 1,-2 1-1,-2-1 1,-1 0-1,-2 0 1,-4 13-46,-17 69 351,-16 35-351,29-110 63,-15 46 57,9-37 41,-7 48-161,22-69-20,5-21-187,-2-11 187,0-1 0,1 0 0,-1 0 0,0 0 0,0 0 0,0 0 0,0 0 0,1 1 0,-1-1 0,0 0 0,0 0 0,0 0 0,0 0 0,1 0 0,-1 0 0,0 0 0,0 0 0,0 0 0,1 0 0,-1 0 0,0 0 0,0 0 0,0 0 0,1 0 0,-1 0 0,0 0 0,0 0 0,0 0 0,1 0 0,-1 0 0,0 0 0,0 0 0,0-1 0,0 1 20,2-1-130,0 0 1,-1-1-1,0 1 0,1 0 0,-1-1 1,0 1-1,1-1 0,-1 0 1,0 1-1,0-1 0,0-1 130,12-32-748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4:09:19.7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1 102 6473,'15'-10'3505,"-8"-8"216,11-6-2081,23 3-159,0 6-113,17 1-672,4 14-208,-4 2-368,-7 2-224,-1-1-912,-11-3 720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4:09:20.8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0 886 3265,'4'18'652,"0"-1"909,-1-21-285,3-11 497,1-13 680,-3 11-1189,1 0-1,1 0 0,5-10-1263,85-145 1634,-54 101-1456,6-14-64,71-117 32,-79 140-127,2 2 1,8-4-20,-38 50 5,0 0 1,10-8-6,-18 19 5,0 0-1,0-1 1,0 2 0,1-1 0,-1 0 0,1 1 0,0 0 0,0 0 0,-1 0 0,3 0-5,-5 2 5,0-1-1,0 1 1,0 0-1,0 0 1,0 0 0,1 0-1,-1 0 1,0 0 0,0 1-1,0-1 1,0 1-1,0-1 1,0 1 0,0 0-1,0 0 1,0 0-1,0 0 1,0 0 0,0 0-5,2 3 17,0-1-1,0 1 1,0 0 0,-1 0 0,0 0 0,1 0-1,1 5-16,10 17 80,-1 1 0,-2 0 0,0 1 0,3 16-80,32 122 251,-35-118-222,-2-12-23,1 3-185,-2 0 0,4 40 179,-10-45-1071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de-DE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de-DE"/>
          </a:p>
        </p:txBody>
      </p:sp>
      <p:sp>
        <p:nvSpPr>
          <p:cNvPr id="1239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39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text styles</a:t>
            </a:r>
          </a:p>
          <a:p>
            <a:pPr lvl="1"/>
            <a:r>
              <a:rPr lang="en-US" altLang="de-DE"/>
              <a:t>Second level</a:t>
            </a:r>
          </a:p>
          <a:p>
            <a:pPr lvl="2"/>
            <a:r>
              <a:rPr lang="en-US" altLang="de-DE"/>
              <a:t>Third level</a:t>
            </a:r>
          </a:p>
          <a:p>
            <a:pPr lvl="3"/>
            <a:r>
              <a:rPr lang="en-US" altLang="de-DE"/>
              <a:t>Fourth level</a:t>
            </a:r>
          </a:p>
          <a:p>
            <a:pPr lvl="4"/>
            <a:r>
              <a:rPr lang="en-US" altLang="de-DE"/>
              <a:t>Fifth level</a:t>
            </a:r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de-DE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CE5BDC-005A-44EC-A0C6-1FB1B0FF3202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654563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EE8C0-3ABC-4CC1-9BA3-DBCD990DBD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98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43F997-EE3C-451F-9983-93E53FC0B6F2}" type="slidenum">
              <a:rPr lang="en-US" altLang="de-DE"/>
              <a:pPr/>
              <a:t>116</a:t>
            </a:fld>
            <a:endParaRPr lang="en-US" altLang="de-DE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09037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43F997-EE3C-451F-9983-93E53FC0B6F2}" type="slidenum">
              <a:rPr lang="en-US" altLang="de-DE"/>
              <a:pPr/>
              <a:t>125</a:t>
            </a:fld>
            <a:endParaRPr lang="en-US" altLang="de-DE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55793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E5BDC-005A-44EC-A0C6-1FB1B0FF3202}" type="slidenum">
              <a:rPr lang="en-US" altLang="de-DE" smtClean="0"/>
              <a:pPr/>
              <a:t>137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099434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43F997-EE3C-451F-9983-93E53FC0B6F2}" type="slidenum">
              <a:rPr lang="en-US" altLang="de-DE"/>
              <a:pPr/>
              <a:t>142</a:t>
            </a:fld>
            <a:endParaRPr lang="en-US" altLang="de-DE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91608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43F997-EE3C-451F-9983-93E53FC0B6F2}" type="slidenum">
              <a:rPr lang="en-US" altLang="de-DE"/>
              <a:pPr/>
              <a:t>149</a:t>
            </a:fld>
            <a:endParaRPr lang="en-US" altLang="de-DE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50319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E5BDC-005A-44EC-A0C6-1FB1B0FF3202}" type="slidenum">
              <a:rPr lang="en-US" altLang="de-DE" smtClean="0"/>
              <a:pPr/>
              <a:t>161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744372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43F997-EE3C-451F-9983-93E53FC0B6F2}" type="slidenum">
              <a:rPr lang="en-US" altLang="de-DE"/>
              <a:pPr/>
              <a:t>176</a:t>
            </a:fld>
            <a:endParaRPr lang="en-US" altLang="de-DE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053521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43F997-EE3C-451F-9983-93E53FC0B6F2}" type="slidenum">
              <a:rPr lang="en-US" altLang="de-DE"/>
              <a:pPr/>
              <a:t>184</a:t>
            </a:fld>
            <a:endParaRPr lang="en-US" altLang="de-DE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86127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43F997-EE3C-451F-9983-93E53FC0B6F2}" type="slidenum">
              <a:rPr lang="en-US" altLang="de-DE"/>
              <a:pPr/>
              <a:t>4</a:t>
            </a:fld>
            <a:endParaRPr lang="en-US" altLang="de-DE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43F997-EE3C-451F-9983-93E53FC0B6F2}" type="slidenum">
              <a:rPr lang="en-US" altLang="de-DE"/>
              <a:pPr/>
              <a:t>5</a:t>
            </a:fld>
            <a:endParaRPr lang="en-US" altLang="de-DE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36081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43F997-EE3C-451F-9983-93E53FC0B6F2}" type="slidenum">
              <a:rPr lang="en-US" altLang="de-DE"/>
              <a:pPr/>
              <a:t>17</a:t>
            </a:fld>
            <a:endParaRPr lang="en-US" altLang="de-DE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59754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43F997-EE3C-451F-9983-93E53FC0B6F2}" type="slidenum">
              <a:rPr lang="en-US" altLang="de-DE"/>
              <a:pPr/>
              <a:t>37</a:t>
            </a:fld>
            <a:endParaRPr lang="en-US" altLang="de-DE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18500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43F997-EE3C-451F-9983-93E53FC0B6F2}" type="slidenum">
              <a:rPr lang="en-US" altLang="de-DE"/>
              <a:pPr/>
              <a:t>61</a:t>
            </a:fld>
            <a:endParaRPr lang="en-US" altLang="de-DE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11911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43F997-EE3C-451F-9983-93E53FC0B6F2}" type="slidenum">
              <a:rPr lang="en-US" altLang="de-DE"/>
              <a:pPr/>
              <a:t>82</a:t>
            </a:fld>
            <a:endParaRPr lang="en-US" altLang="de-DE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88500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43F997-EE3C-451F-9983-93E53FC0B6F2}" type="slidenum">
              <a:rPr lang="en-US" altLang="de-DE"/>
              <a:pPr/>
              <a:t>88</a:t>
            </a:fld>
            <a:endParaRPr lang="en-US" altLang="de-DE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16160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43F997-EE3C-451F-9983-93E53FC0B6F2}" type="slidenum">
              <a:rPr lang="en-US" altLang="de-DE"/>
              <a:pPr/>
              <a:t>101</a:t>
            </a:fld>
            <a:endParaRPr lang="en-US" altLang="de-DE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97352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20890"/>
            <a:ext cx="10363200" cy="1470025"/>
          </a:xfrm>
        </p:spPr>
        <p:txBody>
          <a:bodyPr anchor="ctr" anchorCtr="1"/>
          <a:lstStyle>
            <a:lvl1pPr algn="ctr">
              <a:defRPr sz="40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509120"/>
            <a:ext cx="8534400" cy="1129680"/>
          </a:xfrm>
        </p:spPr>
        <p:txBody>
          <a:bodyPr/>
          <a:lstStyle>
            <a:lvl1pPr marL="0" indent="0" algn="ctr">
              <a:buNone/>
              <a:defRPr sz="1800" b="0">
                <a:latin typeface="Calibri" panose="020F0502020204030204" pitchFamily="34" charset="0"/>
              </a:defRPr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527381" y="764704"/>
            <a:ext cx="11329259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6" descr="Weltkugel_gespiegelt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3468719" cy="263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1" descr="logo_bits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3" y="188913"/>
            <a:ext cx="187452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1" y="6237312"/>
            <a:ext cx="12192000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CCAD8F-AB7D-4E62-BAA0-259229CD92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8875" y="467962"/>
            <a:ext cx="3271839" cy="75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22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</a:defRPr>
            </a:lvl1pPr>
            <a:lvl2pPr marL="742950" indent="-285750">
              <a:buFont typeface="Calibri" panose="020F0502020204030204" pitchFamily="34" charset="0"/>
              <a:buChar char="»"/>
              <a:defRPr>
                <a:latin typeface="Calibri" panose="020F050202020403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387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>
                <a:latin typeface="Calibri" panose="020F0502020204030204" pitchFamily="34" charset="0"/>
              </a:defRPr>
            </a:lvl1pPr>
            <a:lvl2pPr marL="457189" indent="0" algn="ctr">
              <a:buFont typeface="Calibri" panose="020F0502020204030204" pitchFamily="34" charset="0"/>
              <a:buNone/>
              <a:defRPr>
                <a:latin typeface="Calibri" panose="020F0502020204030204" pitchFamily="34" charset="0"/>
              </a:defRPr>
            </a:lvl2pPr>
            <a:lvl3pPr marL="914377" indent="0" algn="ctr">
              <a:buFont typeface="Symbol" panose="05050102010706020507" pitchFamily="18" charset="2"/>
              <a:buNone/>
              <a:defRPr>
                <a:latin typeface="Calibri" panose="020F0502020204030204" pitchFamily="34" charset="0"/>
              </a:defRPr>
            </a:lvl3pPr>
            <a:lvl4pPr marL="1371566" indent="0" algn="ctr">
              <a:buFont typeface="Arial" panose="020B0604020202020204" pitchFamily="34" charset="0"/>
              <a:buNone/>
              <a:defRPr>
                <a:latin typeface="Calibri" panose="020F0502020204030204" pitchFamily="34" charset="0"/>
              </a:defRPr>
            </a:lvl4pPr>
            <a:lvl5pPr marL="1828754" indent="0" algn="ctr">
              <a:buFont typeface="Courier New" panose="02070309020205020404" pitchFamily="49" charset="0"/>
              <a:buNone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6377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</a:lstStyle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96975"/>
            <a:ext cx="5384800" cy="492918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</a:defRPr>
            </a:lvl1pPr>
            <a:lvl2pPr marL="742950" indent="-285750">
              <a:buFont typeface="Calibri" panose="020F0502020204030204" pitchFamily="34" charset="0"/>
              <a:buChar char="»"/>
              <a:defRPr sz="2000">
                <a:latin typeface="Calibri" panose="020F050202020403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1800"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</a:defRPr>
            </a:lvl4pPr>
            <a:lvl5pPr marL="2057400" indent="-22860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6975"/>
            <a:ext cx="5384800" cy="4929188"/>
          </a:xfrm>
        </p:spPr>
        <p:txBody>
          <a:bodyPr/>
          <a:lstStyle>
            <a:lvl1pPr marL="342900" indent="-342900">
              <a:defRPr lang="en-US" sz="24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>
              <a:defRPr lang="en-US" sz="2000" dirty="0" smtClean="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 marL="1600200" indent="-228600">
              <a:defRPr lang="en-US" sz="1600" dirty="0" smtClean="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lang="en-US" sz="1600" dirty="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»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600200" lvl="3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057400" lvl="4" indent="-228600" algn="l" rtl="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400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</a:lstStyle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6192011" y="1196753"/>
            <a:ext cx="5384800" cy="4929188"/>
          </a:xfrm>
        </p:spPr>
        <p:txBody>
          <a:bodyPr/>
          <a:lstStyle>
            <a:lvl1pPr marL="342891" indent="-342891"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</a:defRPr>
            </a:lvl1pPr>
            <a:lvl2pPr marL="742932" indent="-285744">
              <a:buFont typeface="Calibri" panose="020F0502020204030204" pitchFamily="34" charset="0"/>
              <a:buChar char="»"/>
              <a:defRPr sz="2000">
                <a:latin typeface="Calibri" panose="020F0502020204030204" pitchFamily="34" charset="0"/>
              </a:defRPr>
            </a:lvl2pPr>
            <a:lvl3pPr marL="1142971" indent="-228594">
              <a:buFont typeface="Symbol" panose="05050102010706020507" pitchFamily="18" charset="2"/>
              <a:buChar char="-"/>
              <a:defRPr sz="1800">
                <a:latin typeface="Calibri" panose="020F0502020204030204" pitchFamily="34" charset="0"/>
              </a:defRPr>
            </a:lvl3pPr>
            <a:lvl4pPr marL="1600160" indent="-228594"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</a:defRPr>
            </a:lvl4pPr>
            <a:lvl5pPr marL="2057349" indent="-228594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608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</a:lstStyle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96975"/>
            <a:ext cx="5384800" cy="4929188"/>
          </a:xfrm>
        </p:spPr>
        <p:txBody>
          <a:bodyPr/>
          <a:lstStyle>
            <a:lvl1pPr marL="342891" indent="-342891"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</a:defRPr>
            </a:lvl1pPr>
            <a:lvl2pPr marL="742932" indent="-285744">
              <a:buFont typeface="Calibri" panose="020F0502020204030204" pitchFamily="34" charset="0"/>
              <a:buChar char="»"/>
              <a:defRPr sz="2000">
                <a:latin typeface="Calibri" panose="020F0502020204030204" pitchFamily="34" charset="0"/>
              </a:defRPr>
            </a:lvl2pPr>
            <a:lvl3pPr marL="1142971" indent="-228594">
              <a:buFont typeface="Symbol" panose="05050102010706020507" pitchFamily="18" charset="2"/>
              <a:buChar char="-"/>
              <a:defRPr sz="1800">
                <a:latin typeface="Calibri" panose="020F0502020204030204" pitchFamily="34" charset="0"/>
              </a:defRPr>
            </a:lvl3pPr>
            <a:lvl4pPr marL="1600160" indent="-228594"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</a:defRPr>
            </a:lvl4pPr>
            <a:lvl5pPr marL="2057349" indent="-228594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4996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9017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96975"/>
            <a:ext cx="5384800" cy="492918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</a:defRPr>
            </a:lvl1pPr>
            <a:lvl2pPr marL="742950" indent="-285750">
              <a:buFont typeface="Calibri" panose="020F0502020204030204" pitchFamily="34" charset="0"/>
              <a:buChar char="»"/>
              <a:defRPr sz="2000">
                <a:latin typeface="Calibri" panose="020F050202020403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1800"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</a:defRPr>
            </a:lvl4pPr>
            <a:lvl5pPr marL="2057400" indent="-22860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6192011" y="1196752"/>
            <a:ext cx="5384800" cy="492918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</a:defRPr>
            </a:lvl1pPr>
            <a:lvl2pPr marL="742950" indent="-285750">
              <a:buFont typeface="Calibri" panose="020F0502020204030204" pitchFamily="34" charset="0"/>
              <a:buChar char="»"/>
              <a:defRPr sz="2000">
                <a:latin typeface="Calibri" panose="020F050202020403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1800"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</a:defRPr>
            </a:lvl4pPr>
            <a:lvl5pPr marL="2057400" indent="-22860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050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5955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6381750"/>
            <a:ext cx="12192000" cy="47625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88913"/>
            <a:ext cx="10972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noProof="0" dirty="0"/>
              <a:t>Click to edit Master title style22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96975"/>
            <a:ext cx="109728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noProof="0" dirty="0"/>
              <a:t>Click to edit Master text styles</a:t>
            </a:r>
          </a:p>
          <a:p>
            <a:pPr lvl="1"/>
            <a:r>
              <a:rPr lang="en-US" altLang="de-DE" noProof="0" dirty="0"/>
              <a:t>Second level</a:t>
            </a:r>
          </a:p>
          <a:p>
            <a:pPr lvl="2"/>
            <a:r>
              <a:rPr lang="en-US" altLang="de-DE" noProof="0" dirty="0"/>
              <a:t>Third level</a:t>
            </a:r>
          </a:p>
          <a:p>
            <a:pPr lvl="3"/>
            <a:r>
              <a:rPr lang="en-US" altLang="de-DE" noProof="0" dirty="0"/>
              <a:t>Fourth level</a:t>
            </a:r>
          </a:p>
          <a:p>
            <a:pPr lvl="4"/>
            <a:r>
              <a:rPr lang="en-US" altLang="de-DE" noProof="0" dirty="0"/>
              <a:t>Fifth level</a:t>
            </a:r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143340" y="6496766"/>
            <a:ext cx="930334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de-DE" sz="1000" noProof="0" dirty="0">
                <a:latin typeface="Calibri" panose="020F0502020204030204" pitchFamily="34" charset="0"/>
              </a:rPr>
              <a:t>KOOTHS | UE Berlin | Business and Management Studies: Economic Policy and Market Regulation</a:t>
            </a:r>
            <a:r>
              <a:rPr lang="en-US" altLang="de-DE" sz="1000" baseline="0" noProof="0" dirty="0">
                <a:latin typeface="Calibri" panose="020F0502020204030204" pitchFamily="34" charset="0"/>
              </a:rPr>
              <a:t> (summer term 2020)</a:t>
            </a:r>
            <a:endParaRPr lang="en-US" altLang="de-DE" sz="1000" noProof="0" dirty="0">
              <a:latin typeface="Calibri" panose="020F0502020204030204" pitchFamily="34" charset="0"/>
            </a:endParaRP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579151" y="926157"/>
            <a:ext cx="11040533" cy="0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" name="Text Box 12"/>
          <p:cNvSpPr txBox="1">
            <a:spLocks noChangeArrowheads="1"/>
          </p:cNvSpPr>
          <p:nvPr userDrawn="1"/>
        </p:nvSpPr>
        <p:spPr bwMode="auto">
          <a:xfrm>
            <a:off x="10128251" y="6482558"/>
            <a:ext cx="19204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fld id="{5F2DA3E4-785C-48E2-83FF-A4968547328A}" type="slidenum">
              <a:rPr lang="en-US" altLang="de-DE" sz="1200" b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r">
                <a:spcBef>
                  <a:spcPct val="50000"/>
                </a:spcBef>
              </a:pPr>
              <a:t>‹#›</a:t>
            </a:fld>
            <a:endParaRPr lang="en-US" altLang="de-DE" sz="1200" b="1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6" r:id="rId3"/>
    <p:sldLayoutId id="2147483652" r:id="rId4"/>
    <p:sldLayoutId id="2147483655" r:id="rId5"/>
    <p:sldLayoutId id="2147483657" r:id="rId6"/>
    <p:sldLayoutId id="2147483654" r:id="rId7"/>
    <p:sldLayoutId id="2147483659" r:id="rId8"/>
    <p:sldLayoutId id="2147483660" r:id="rId9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oths.de/bits-ep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tzoekonom.de/2018/06/24/wert-der-plattform-oekonomie-steigt-im-ersten-halbjahr-um-1-billion-dollar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hyperlink" Target="https://mises.org/library/economics-and-knowledge" TargetMode="External"/><Relationship Id="rId7" Type="http://schemas.openxmlformats.org/officeDocument/2006/relationships/hyperlink" Target="http://mises.org/library/human-action-0" TargetMode="External"/><Relationship Id="rId2" Type="http://schemas.openxmlformats.org/officeDocument/2006/relationships/hyperlink" Target="http://www.sjsu.edu/people/john.estill/courses/158-s15/Israel%20Kirzner%20-%20Competition%20And%20Entrepreneurship.pdf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ises.org/sites/default/files/qjae5_3_3.pdf" TargetMode="External"/><Relationship Id="rId5" Type="http://schemas.openxmlformats.org/officeDocument/2006/relationships/hyperlink" Target="https://mises.org/library/meaning-competition" TargetMode="External"/><Relationship Id="rId4" Type="http://schemas.openxmlformats.org/officeDocument/2006/relationships/hyperlink" Target="http://www.econlib.org/library/Essays/hykKnw1.html" TargetMode="Externa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5.emf"/><Relationship Id="rId18" Type="http://schemas.openxmlformats.org/officeDocument/2006/relationships/customXml" Target="../ink/ink11.xml"/><Relationship Id="rId26" Type="http://schemas.openxmlformats.org/officeDocument/2006/relationships/customXml" Target="../ink/ink15.xml"/><Relationship Id="rId39" Type="http://schemas.openxmlformats.org/officeDocument/2006/relationships/image" Target="../media/image2173.png"/><Relationship Id="rId21" Type="http://schemas.openxmlformats.org/officeDocument/2006/relationships/image" Target="../media/image2164.png"/><Relationship Id="rId34" Type="http://schemas.openxmlformats.org/officeDocument/2006/relationships/customXml" Target="../ink/ink19.xml"/><Relationship Id="rId7" Type="http://schemas.openxmlformats.org/officeDocument/2006/relationships/image" Target="../media/image712.emf"/><Relationship Id="rId2" Type="http://schemas.openxmlformats.org/officeDocument/2006/relationships/customXml" Target="../ink/ink3.xml"/><Relationship Id="rId16" Type="http://schemas.openxmlformats.org/officeDocument/2006/relationships/customXml" Target="../ink/ink10.xml"/><Relationship Id="rId20" Type="http://schemas.openxmlformats.org/officeDocument/2006/relationships/customXml" Target="../ink/ink12.xml"/><Relationship Id="rId29" Type="http://schemas.openxmlformats.org/officeDocument/2006/relationships/image" Target="../media/image2168.png"/><Relationship Id="rId41" Type="http://schemas.openxmlformats.org/officeDocument/2006/relationships/image" Target="../media/image217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11" Type="http://schemas.openxmlformats.org/officeDocument/2006/relationships/image" Target="../media/image714.emf"/><Relationship Id="rId24" Type="http://schemas.openxmlformats.org/officeDocument/2006/relationships/customXml" Target="../ink/ink14.xml"/><Relationship Id="rId32" Type="http://schemas.openxmlformats.org/officeDocument/2006/relationships/customXml" Target="../ink/ink18.xml"/><Relationship Id="rId37" Type="http://schemas.openxmlformats.org/officeDocument/2006/relationships/image" Target="../media/image2172.png"/><Relationship Id="rId40" Type="http://schemas.openxmlformats.org/officeDocument/2006/relationships/customXml" Target="../ink/ink22.xml"/><Relationship Id="rId5" Type="http://schemas.openxmlformats.org/officeDocument/2006/relationships/image" Target="../media/image711.emf"/><Relationship Id="rId15" Type="http://schemas.openxmlformats.org/officeDocument/2006/relationships/image" Target="../media/image2161.png"/><Relationship Id="rId23" Type="http://schemas.openxmlformats.org/officeDocument/2006/relationships/image" Target="../media/image716.emf"/><Relationship Id="rId28" Type="http://schemas.openxmlformats.org/officeDocument/2006/relationships/customXml" Target="../ink/ink16.xml"/><Relationship Id="rId36" Type="http://schemas.openxmlformats.org/officeDocument/2006/relationships/customXml" Target="../ink/ink20.xml"/><Relationship Id="rId10" Type="http://schemas.openxmlformats.org/officeDocument/2006/relationships/customXml" Target="../ink/ink7.xml"/><Relationship Id="rId19" Type="http://schemas.openxmlformats.org/officeDocument/2006/relationships/image" Target="../media/image2163.png"/><Relationship Id="rId31" Type="http://schemas.openxmlformats.org/officeDocument/2006/relationships/image" Target="../media/image2169.png"/><Relationship Id="rId4" Type="http://schemas.openxmlformats.org/officeDocument/2006/relationships/customXml" Target="../ink/ink4.xml"/><Relationship Id="rId9" Type="http://schemas.openxmlformats.org/officeDocument/2006/relationships/image" Target="../media/image713.emf"/><Relationship Id="rId14" Type="http://schemas.openxmlformats.org/officeDocument/2006/relationships/customXml" Target="../ink/ink9.xml"/><Relationship Id="rId22" Type="http://schemas.openxmlformats.org/officeDocument/2006/relationships/customXml" Target="../ink/ink13.xml"/><Relationship Id="rId27" Type="http://schemas.openxmlformats.org/officeDocument/2006/relationships/image" Target="../media/image2167.png"/><Relationship Id="rId30" Type="http://schemas.openxmlformats.org/officeDocument/2006/relationships/customXml" Target="../ink/ink17.xml"/><Relationship Id="rId35" Type="http://schemas.openxmlformats.org/officeDocument/2006/relationships/image" Target="../media/image2171.png"/><Relationship Id="rId8" Type="http://schemas.openxmlformats.org/officeDocument/2006/relationships/customXml" Target="../ink/ink6.xml"/><Relationship Id="rId3" Type="http://schemas.openxmlformats.org/officeDocument/2006/relationships/image" Target="../media/image710.emf"/><Relationship Id="rId12" Type="http://schemas.openxmlformats.org/officeDocument/2006/relationships/customXml" Target="../ink/ink8.xml"/><Relationship Id="rId17" Type="http://schemas.openxmlformats.org/officeDocument/2006/relationships/image" Target="../media/image2162.png"/><Relationship Id="rId25" Type="http://schemas.openxmlformats.org/officeDocument/2006/relationships/image" Target="../media/image2166.png"/><Relationship Id="rId33" Type="http://schemas.openxmlformats.org/officeDocument/2006/relationships/image" Target="../media/image2170.png"/><Relationship Id="rId38" Type="http://schemas.openxmlformats.org/officeDocument/2006/relationships/customXml" Target="../ink/ink21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oths.de/" TargetMode="External"/><Relationship Id="rId2" Type="http://schemas.openxmlformats.org/officeDocument/2006/relationships/hyperlink" Target="mailto:stefan.kooths@ue-germany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bastiat.org/fr/cqovecqonvp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astiat.org/en/twisatwins.html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youtube.com/embed/QG4jhlPLVVs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customXml" Target="../ink/ink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ia800500.us.archive.org/21/items/daswesenundderh00schugoog/daswesenundderh00schugoog.pdf" TargetMode="External"/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ei.org/carpe-diem/schumpeterian-creative-destruction-the-rise-of-uber-and-the-great-taxicab-collapose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://g1.globo.com/minas-gerais/noticia/2014/03/em-protesto-complexidade-de-leis-advogado-lanca-livro-de-75-toneladas.html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egg.com/homework-help/questions-and-answers/figure-us-marginal-average-tax-rates-reference-ref-17-1-36-1-figure-us-marginal-average-ta-q17603487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2852937"/>
            <a:ext cx="10363200" cy="1470025"/>
          </a:xfrm>
        </p:spPr>
        <p:txBody>
          <a:bodyPr/>
          <a:lstStyle/>
          <a:p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Business and Management Studies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dirty="0"/>
              <a:t>Economic Policy and Market Regulation</a:t>
            </a:r>
            <a:endParaRPr lang="en-US" sz="2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28800" y="4941167"/>
            <a:ext cx="8534400" cy="1129680"/>
          </a:xfrm>
        </p:spPr>
        <p:txBody>
          <a:bodyPr/>
          <a:lstStyle/>
          <a:p>
            <a:r>
              <a:rPr lang="en-US" altLang="de-DE" dirty="0"/>
              <a:t>Prof. Dr. Stefan Kooths</a:t>
            </a:r>
          </a:p>
          <a:p>
            <a:r>
              <a:rPr lang="en-US" altLang="de-DE" dirty="0"/>
              <a:t>UE Berlin</a:t>
            </a:r>
            <a:br>
              <a:rPr lang="en-US" altLang="de-DE" dirty="0"/>
            </a:br>
            <a:r>
              <a:rPr lang="en-US" altLang="de-DE" dirty="0"/>
              <a:t>Summer term 2020</a:t>
            </a:r>
          </a:p>
          <a:p>
            <a:r>
              <a:rPr lang="en-US" altLang="de-DE" dirty="0">
                <a:hlinkClick r:id="rId2"/>
              </a:rPr>
              <a:t>www.kooths.de/bits-ep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1739847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vs. normative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Positive economics</a:t>
            </a:r>
          </a:p>
          <a:p>
            <a:pPr lvl="1"/>
            <a:r>
              <a:rPr lang="en-US" dirty="0"/>
              <a:t>Economist as an observer</a:t>
            </a:r>
          </a:p>
          <a:p>
            <a:pPr lvl="1"/>
            <a:r>
              <a:rPr lang="en-US" dirty="0"/>
              <a:t>Explanation of cause and effect</a:t>
            </a:r>
          </a:p>
          <a:p>
            <a:endParaRPr lang="en-US" dirty="0"/>
          </a:p>
          <a:p>
            <a:r>
              <a:rPr lang="en-US" dirty="0"/>
              <a:t>Normative economics</a:t>
            </a:r>
          </a:p>
          <a:p>
            <a:pPr lvl="1"/>
            <a:r>
              <a:rPr lang="en-US" dirty="0"/>
              <a:t>Economist as an advisor based on fundamental values</a:t>
            </a:r>
          </a:p>
          <a:p>
            <a:pPr lvl="1"/>
            <a:r>
              <a:rPr lang="en-US" dirty="0"/>
              <a:t>Judgmental knowledge (requires making assumptions explicit)</a:t>
            </a:r>
          </a:p>
          <a:p>
            <a:endParaRPr lang="en-US" dirty="0"/>
          </a:p>
          <a:p>
            <a:r>
              <a:rPr lang="en-US" dirty="0"/>
              <a:t>Political economics</a:t>
            </a:r>
          </a:p>
          <a:p>
            <a:pPr lvl="1"/>
            <a:r>
              <a:rPr lang="en-US" dirty="0"/>
              <a:t>Analysis of politicians/bureaucrats/pressure groups</a:t>
            </a:r>
          </a:p>
          <a:p>
            <a:pPr lvl="1"/>
            <a:r>
              <a:rPr lang="en-US" dirty="0"/>
              <a:t>Public Choice/New Institutional Economics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43033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of taxation: Benefits vs. ability-to-pay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Benefits principle</a:t>
            </a:r>
          </a:p>
          <a:p>
            <a:r>
              <a:rPr lang="en-US" dirty="0"/>
              <a:t>Ability-to-pay principle</a:t>
            </a:r>
          </a:p>
          <a:p>
            <a:pPr lvl="1"/>
            <a:r>
              <a:rPr lang="en-US" dirty="0"/>
              <a:t>Horizontal equity</a:t>
            </a:r>
          </a:p>
          <a:p>
            <a:pPr lvl="1"/>
            <a:r>
              <a:rPr lang="en-US" dirty="0"/>
              <a:t>Vertical equity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8504" y="3068958"/>
            <a:ext cx="10814992" cy="299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62811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noProof="0" dirty="0"/>
              <a:t>Outline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>
                <a:solidFill>
                  <a:schemeClr val="bg1">
                    <a:lumMod val="50000"/>
                  </a:schemeClr>
                </a:solidFill>
              </a:rPr>
              <a:t>Introduction and Overview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>
                <a:solidFill>
                  <a:schemeClr val="bg1">
                    <a:lumMod val="50000"/>
                  </a:schemeClr>
                </a:solidFill>
              </a:rPr>
              <a:t>Human Action and Social Coordination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dirty="0">
                <a:solidFill>
                  <a:schemeClr val="bg1">
                    <a:lumMod val="50000"/>
                  </a:schemeClr>
                </a:solidFill>
              </a:rPr>
              <a:t>Economic Order and Principles of Policy Making</a:t>
            </a:r>
            <a:endParaRPr lang="en-US" altLang="de-DE" noProof="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>
                <a:solidFill>
                  <a:schemeClr val="bg1">
                    <a:lumMod val="50000"/>
                  </a:schemeClr>
                </a:solidFill>
              </a:rPr>
              <a:t>Market Mechanisms and Government Interventions</a:t>
            </a:r>
          </a:p>
          <a:p>
            <a:pPr marL="457200" indent="-457200">
              <a:spcAft>
                <a:spcPts val="0"/>
              </a:spcAft>
              <a:buFontTx/>
              <a:buAutoNum type="arabicPeriod"/>
            </a:pPr>
            <a:r>
              <a:rPr lang="en-US" altLang="de-DE" b="1" dirty="0"/>
              <a:t>Externalities and Public Goods</a:t>
            </a:r>
          </a:p>
          <a:p>
            <a:pPr marL="857250" lvl="1" indent="-457200">
              <a:spcAft>
                <a:spcPts val="0"/>
              </a:spcAft>
              <a:buFont typeface="+mj-lt"/>
              <a:buAutoNum type="alphaLcParenR"/>
            </a:pPr>
            <a:r>
              <a:rPr lang="en-US" altLang="de-DE" b="1" dirty="0"/>
              <a:t>Technological externalities</a:t>
            </a:r>
          </a:p>
          <a:p>
            <a:pPr marL="857250" lvl="1" indent="-457200">
              <a:spcAft>
                <a:spcPts val="0"/>
              </a:spcAft>
              <a:buFont typeface="+mj-lt"/>
              <a:buAutoNum type="alphaLcParenR"/>
            </a:pPr>
            <a:r>
              <a:rPr lang="en-US" altLang="de-DE" dirty="0"/>
              <a:t>Public goods and common resources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>
                <a:solidFill>
                  <a:schemeClr val="bg1">
                    <a:lumMod val="50000"/>
                  </a:schemeClr>
                </a:solidFill>
              </a:rPr>
              <a:t>Competition and Antitrust Policy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dirty="0">
                <a:solidFill>
                  <a:schemeClr val="bg1">
                    <a:lumMod val="50000"/>
                  </a:schemeClr>
                </a:solidFill>
              </a:rPr>
              <a:t>Information Deficiencies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>
                <a:solidFill>
                  <a:schemeClr val="bg1">
                    <a:lumMod val="50000"/>
                  </a:schemeClr>
                </a:solidFill>
              </a:rPr>
              <a:t>Redistribution and Social Policy</a:t>
            </a:r>
          </a:p>
        </p:txBody>
      </p:sp>
    </p:spTree>
    <p:extLst>
      <p:ext uri="{BB962C8B-B14F-4D97-AF65-F5344CB8AC3E}">
        <p14:creationId xmlns:p14="http://schemas.microsoft.com/office/powerpoint/2010/main" val="47165614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Externalities (external effects)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6975"/>
            <a:ext cx="11319048" cy="4929188"/>
          </a:xfrm>
        </p:spPr>
        <p:txBody>
          <a:bodyPr/>
          <a:lstStyle/>
          <a:p>
            <a:pPr>
              <a:tabLst>
                <a:tab pos="2159946" algn="l"/>
              </a:tabLst>
            </a:pPr>
            <a:r>
              <a:rPr lang="en-US" sz="2000" b="1" dirty="0">
                <a:solidFill>
                  <a:srgbClr val="00B050"/>
                </a:solidFill>
              </a:rPr>
              <a:t>Pecuniary	</a:t>
            </a:r>
            <a:r>
              <a:rPr 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 Essence of competition</a:t>
            </a:r>
            <a:endParaRPr lang="en-US" sz="2000" dirty="0">
              <a:solidFill>
                <a:srgbClr val="00B050"/>
              </a:solidFill>
            </a:endParaRPr>
          </a:p>
          <a:p>
            <a:pPr>
              <a:tabLst>
                <a:tab pos="2159946" algn="l"/>
              </a:tabLst>
            </a:pPr>
            <a:r>
              <a:rPr lang="en-US" sz="2000" b="1" dirty="0"/>
              <a:t>Technological	</a:t>
            </a:r>
            <a:r>
              <a:rPr lang="en-US" sz="2000" dirty="0">
                <a:sym typeface="Wingdings" panose="05000000000000000000" pitchFamily="2" charset="2"/>
              </a:rPr>
              <a:t> Challenging social benefits of voluntary exchange (spillovers upon third party)</a:t>
            </a:r>
            <a:endParaRPr lang="en-US" sz="2000" dirty="0"/>
          </a:p>
          <a:p>
            <a:pPr lvl="1">
              <a:tabLst>
                <a:tab pos="2159946" algn="l"/>
              </a:tabLst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Inframarginal	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 No impact on allocation: Redistribution of welfare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tabLst>
                <a:tab pos="2159946" algn="l"/>
              </a:tabLst>
            </a:pPr>
            <a:r>
              <a:rPr lang="en-US" sz="1800" b="1" dirty="0">
                <a:solidFill>
                  <a:srgbClr val="FF0000"/>
                </a:solidFill>
              </a:rPr>
              <a:t>Marginal	</a:t>
            </a: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 Sub-optimal resource allocation: Affecting welfare</a:t>
            </a:r>
            <a:endParaRPr lang="en-US" sz="1800" dirty="0">
              <a:solidFill>
                <a:srgbClr val="FF0000"/>
              </a:solidFill>
            </a:endParaRPr>
          </a:p>
          <a:p>
            <a:pPr lvl="2"/>
            <a:endParaRPr lang="en-US" sz="18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2055436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06E29-9F2E-4BD3-A357-66DE165CC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Consumption and production externalities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9B26E20-2C33-409E-80D2-9CA150849A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3806451"/>
              </p:ext>
            </p:extLst>
          </p:nvPr>
        </p:nvGraphicFramePr>
        <p:xfrm>
          <a:off x="695400" y="1268760"/>
          <a:ext cx="10887000" cy="47525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8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88283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24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Exemplary</a:t>
                      </a:r>
                      <a:br>
                        <a:rPr lang="en-US" sz="24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24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externalities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en-US" sz="1050" b="1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2000" b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Direction of impact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679">
                <a:tc gridSpan="2"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8283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Consumption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Beautiful private garden </a:t>
                      </a:r>
                      <a:br>
                        <a:rPr lang="en-US" sz="2000" b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2000" b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that passers-by enjoy seeing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Listening to loud music</a:t>
                      </a:r>
                      <a:br>
                        <a:rPr lang="en-US" sz="2000" b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2000" b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(not appreciated by neighbors)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8283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Pollination of fruit trees </a:t>
                      </a:r>
                      <a:br>
                        <a:rPr lang="en-US" sz="2000" b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2000" b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by bees of honey producers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Chemical plant polluting a river that fishermen use for fishing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870961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externalities: Private and social cost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9CE13-F668-4B75-9CD9-4BF1247C7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(marginal) cost = private (marginal) cost + (marginal) external damage</a:t>
            </a:r>
          </a:p>
        </p:txBody>
      </p:sp>
    </p:spTree>
    <p:extLst>
      <p:ext uri="{BB962C8B-B14F-4D97-AF65-F5344CB8AC3E}">
        <p14:creationId xmlns:p14="http://schemas.microsoft.com/office/powerpoint/2010/main" val="6139931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A6F05-E3C8-460B-8C51-CCD98BC6E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externalities: Optimal level of damage</a:t>
            </a:r>
          </a:p>
        </p:txBody>
      </p:sp>
    </p:spTree>
    <p:extLst>
      <p:ext uri="{BB962C8B-B14F-4D97-AF65-F5344CB8AC3E}">
        <p14:creationId xmlns:p14="http://schemas.microsoft.com/office/powerpoint/2010/main" val="383270486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externalities: Private and social utility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E115B-F0E7-4990-B007-997E20971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(marginal) utility = Private (marginal) utility + (marginal) external benefit</a:t>
            </a:r>
          </a:p>
        </p:txBody>
      </p:sp>
    </p:spTree>
    <p:extLst>
      <p:ext uri="{BB962C8B-B14F-4D97-AF65-F5344CB8AC3E}">
        <p14:creationId xmlns:p14="http://schemas.microsoft.com/office/powerpoint/2010/main" val="64253928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460B2-A17F-42E3-A1FC-759A01FA2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externalities: Optimal level of benefits</a:t>
            </a:r>
          </a:p>
        </p:txBody>
      </p:sp>
    </p:spTree>
    <p:extLst>
      <p:ext uri="{BB962C8B-B14F-4D97-AF65-F5344CB8AC3E}">
        <p14:creationId xmlns:p14="http://schemas.microsoft.com/office/powerpoint/2010/main" val="72130281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instruments: Classification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26774-C06C-4317-A08E-DB24D133A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Incentive-based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 price mechanism (indirect impact on activity level)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Command-and-control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 regulating quantities (direct fixing of activity levels)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7805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evaluating policy instruments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C911F-4388-43F9-8586-3C9581067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Effectiveness </a:t>
            </a:r>
          </a:p>
          <a:p>
            <a:r>
              <a:rPr lang="en-US" dirty="0"/>
              <a:t>Efficiency: Static and dynamic</a:t>
            </a:r>
          </a:p>
          <a:p>
            <a:r>
              <a:rPr lang="en-US" dirty="0"/>
              <a:t>Intensity of intervention</a:t>
            </a:r>
          </a:p>
        </p:txBody>
      </p:sp>
    </p:spTree>
    <p:extLst>
      <p:ext uri="{BB962C8B-B14F-4D97-AF65-F5344CB8AC3E}">
        <p14:creationId xmlns:p14="http://schemas.microsoft.com/office/powerpoint/2010/main" val="2094323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Markets vs. politics/morals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 system: Coordination mechanism (instrument)</a:t>
            </a:r>
          </a:p>
          <a:p>
            <a:pPr lvl="1"/>
            <a:r>
              <a:rPr lang="en-US" dirty="0"/>
              <a:t>Usefulness basically open to scientific analysis</a:t>
            </a:r>
          </a:p>
          <a:p>
            <a:pPr lvl="1"/>
            <a:r>
              <a:rPr lang="en-US" dirty="0"/>
              <a:t>But: Links between personal freedom and market system</a:t>
            </a:r>
          </a:p>
          <a:p>
            <a:endParaRPr lang="en-US" dirty="0"/>
          </a:p>
          <a:p>
            <a:r>
              <a:rPr lang="en-US" dirty="0"/>
              <a:t>Politics/morals: Definition of targets (normative)</a:t>
            </a:r>
          </a:p>
          <a:p>
            <a:pPr lvl="1"/>
            <a:r>
              <a:rPr lang="en-US" dirty="0"/>
              <a:t>Legitimation cannot be established by economic science</a:t>
            </a:r>
          </a:p>
          <a:p>
            <a:pPr lvl="1"/>
            <a:r>
              <a:rPr lang="en-US" dirty="0"/>
              <a:t>Economics: Looking for best means to reach specific targets and determining opportunity costs/trade-offs</a:t>
            </a:r>
          </a:p>
        </p:txBody>
      </p:sp>
    </p:spTree>
    <p:extLst>
      <p:ext uri="{BB962C8B-B14F-4D97-AF65-F5344CB8AC3E}">
        <p14:creationId xmlns:p14="http://schemas.microsoft.com/office/powerpoint/2010/main" val="280210066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Moral suasion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293536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Nationalization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260841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orders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741012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Pigouvian taxes/subsidies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9375" y="1143586"/>
            <a:ext cx="6707088" cy="2160017"/>
          </a:xfrm>
        </p:spPr>
        <p:txBody>
          <a:bodyPr/>
          <a:lstStyle/>
          <a:p>
            <a:pPr marL="0" indent="0" algn="r">
              <a:buNone/>
            </a:pPr>
            <a:r>
              <a:rPr lang="en-US" sz="1600" b="1" dirty="0"/>
              <a:t>Arthur Cecil Pigou (1877 </a:t>
            </a:r>
            <a:r>
              <a:rPr lang="en-US" sz="1600" b="1" dirty="0">
                <a:cs typeface="Calibri" panose="020F0502020204030204" pitchFamily="34" charset="0"/>
              </a:rPr>
              <a:t>– </a:t>
            </a:r>
            <a:r>
              <a:rPr lang="en-US" sz="1600" b="1" dirty="0"/>
              <a:t>1959)</a:t>
            </a:r>
            <a:br>
              <a:rPr lang="en-US" sz="1600" b="1" dirty="0"/>
            </a:br>
            <a:r>
              <a:rPr lang="en-US" sz="1400" dirty="0"/>
              <a:t>The Economics of Welfare (1920)</a:t>
            </a:r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462" y="1143364"/>
            <a:ext cx="1508175" cy="229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5401" y="4653136"/>
            <a:ext cx="110092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BUT: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„It must be confessed, however, that we seldom know enough to decide in what fields and to what extent the State, on account of [the gaps between private and public costs] could usefully interfere with individual freedom of choice.“</a:t>
            </a:r>
          </a:p>
          <a:p>
            <a:pPr algn="r"/>
            <a:r>
              <a:rPr lang="en-US" dirty="0">
                <a:latin typeface="Calibri" panose="020F0502020204030204" pitchFamily="34" charset="0"/>
              </a:rPr>
              <a:t>(Some Aspects of the Welfare State, 1954)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71532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Cap-and-trade (example: pollution permits)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828254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Bargaining: The Coase theorem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2887" y="1215581"/>
            <a:ext cx="3161095" cy="749545"/>
          </a:xfrm>
        </p:spPr>
        <p:txBody>
          <a:bodyPr/>
          <a:lstStyle/>
          <a:p>
            <a:pPr marL="0" indent="0" algn="r">
              <a:buNone/>
            </a:pPr>
            <a:r>
              <a:rPr lang="en-US" sz="1600" b="1" dirty="0">
                <a:cs typeface="Calibri" panose="020F0502020204030204" pitchFamily="34" charset="0"/>
              </a:rPr>
              <a:t>Ronald Coase (1910 – 2013)</a:t>
            </a:r>
            <a:br>
              <a:rPr lang="en-US" sz="1600" b="1" dirty="0">
                <a:cs typeface="Calibri" panose="020F0502020204030204" pitchFamily="34" charset="0"/>
              </a:rPr>
            </a:br>
            <a:r>
              <a:rPr lang="en-US" sz="1400" dirty="0">
                <a:cs typeface="Calibri" panose="020F0502020204030204" pitchFamily="34" charset="0"/>
              </a:rPr>
              <a:t>The problem of social cost (1960)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877" y="1196975"/>
            <a:ext cx="1549524" cy="2191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8806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noProof="0" dirty="0"/>
              <a:t>Outline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>
                <a:solidFill>
                  <a:schemeClr val="bg1">
                    <a:lumMod val="50000"/>
                  </a:schemeClr>
                </a:solidFill>
              </a:rPr>
              <a:t>Introduction and Overview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>
                <a:solidFill>
                  <a:schemeClr val="bg1">
                    <a:lumMod val="50000"/>
                  </a:schemeClr>
                </a:solidFill>
              </a:rPr>
              <a:t>Human Action and Social Coordination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dirty="0">
                <a:solidFill>
                  <a:schemeClr val="bg1">
                    <a:lumMod val="50000"/>
                  </a:schemeClr>
                </a:solidFill>
              </a:rPr>
              <a:t>Economic Order and Principles of Policy Making</a:t>
            </a:r>
            <a:endParaRPr lang="en-US" altLang="de-DE" noProof="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>
                <a:solidFill>
                  <a:schemeClr val="bg1">
                    <a:lumMod val="50000"/>
                  </a:schemeClr>
                </a:solidFill>
              </a:rPr>
              <a:t>Market Mechanisms and Government Interventions</a:t>
            </a:r>
          </a:p>
          <a:p>
            <a:pPr marL="457200" indent="-457200">
              <a:spcAft>
                <a:spcPts val="0"/>
              </a:spcAft>
              <a:buFontTx/>
              <a:buAutoNum type="arabicPeriod"/>
            </a:pPr>
            <a:r>
              <a:rPr lang="en-US" altLang="de-DE" b="1" dirty="0"/>
              <a:t>Externalities and Public Goods</a:t>
            </a:r>
          </a:p>
          <a:p>
            <a:pPr marL="857250" lvl="1" indent="-457200">
              <a:spcAft>
                <a:spcPts val="0"/>
              </a:spcAft>
              <a:buFont typeface="+mj-lt"/>
              <a:buAutoNum type="alphaLcParenR"/>
            </a:pPr>
            <a:r>
              <a:rPr lang="en-US" altLang="de-DE" dirty="0"/>
              <a:t>Technological externalities</a:t>
            </a:r>
          </a:p>
          <a:p>
            <a:pPr marL="857250" lvl="1" indent="-457200">
              <a:spcAft>
                <a:spcPts val="0"/>
              </a:spcAft>
              <a:buFont typeface="+mj-lt"/>
              <a:buAutoNum type="alphaLcParenR"/>
            </a:pPr>
            <a:r>
              <a:rPr lang="en-US" altLang="de-DE" b="1" dirty="0"/>
              <a:t>Public goods and common resources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>
                <a:solidFill>
                  <a:schemeClr val="bg1">
                    <a:lumMod val="50000"/>
                  </a:schemeClr>
                </a:solidFill>
              </a:rPr>
              <a:t>Competition and Antitrust Policy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dirty="0">
                <a:solidFill>
                  <a:schemeClr val="bg1">
                    <a:lumMod val="50000"/>
                  </a:schemeClr>
                </a:solidFill>
              </a:rPr>
              <a:t>Information Deficiencies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>
                <a:solidFill>
                  <a:schemeClr val="bg1">
                    <a:lumMod val="50000"/>
                  </a:schemeClr>
                </a:solidFill>
              </a:rPr>
              <a:t>Redistribution and Social Policy</a:t>
            </a:r>
          </a:p>
        </p:txBody>
      </p:sp>
    </p:spTree>
    <p:extLst>
      <p:ext uri="{BB962C8B-B14F-4D97-AF65-F5344CB8AC3E}">
        <p14:creationId xmlns:p14="http://schemas.microsoft.com/office/powerpoint/2010/main" val="147652650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vs. collective goods</a:t>
            </a:r>
            <a:endParaRPr lang="de-D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063552" y="1196974"/>
          <a:ext cx="8147248" cy="33841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1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1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8561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Classification matrix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en-US" sz="700" b="1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b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Rivalry?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471">
                <a:tc gridSpan="2"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8561">
                <a:tc rowSpan="2"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Excludability?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Private good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Club good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8561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Quasi-public good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Public good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C429D9F-49FB-4022-995C-AC51E514D8D4}"/>
              </a:ext>
            </a:extLst>
          </p:cNvPr>
          <p:cNvSpPr txBox="1"/>
          <p:nvPr/>
        </p:nvSpPr>
        <p:spPr>
          <a:xfrm>
            <a:off x="7824192" y="2708920"/>
            <a:ext cx="2232248" cy="2448272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ash"/>
          </a:ln>
        </p:spPr>
        <p:txBody>
          <a:bodyPr wrap="none" bIns="144000" rtlCol="0" anchor="b" anchorCtr="1">
            <a:no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Collective goods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3D30E9-F171-447B-A007-0C8ADB77F12A}"/>
              </a:ext>
            </a:extLst>
          </p:cNvPr>
          <p:cNvSpPr txBox="1"/>
          <p:nvPr/>
        </p:nvSpPr>
        <p:spPr>
          <a:xfrm>
            <a:off x="5231904" y="2708920"/>
            <a:ext cx="2232248" cy="2448272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ash"/>
          </a:ln>
        </p:spPr>
        <p:txBody>
          <a:bodyPr wrap="none" bIns="144000" rtlCol="0" anchor="b" anchorCtr="1">
            <a:no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 goods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97E761-ECD5-40F3-AC35-4B72C444CD90}"/>
              </a:ext>
            </a:extLst>
          </p:cNvPr>
          <p:cNvSpPr txBox="1"/>
          <p:nvPr/>
        </p:nvSpPr>
        <p:spPr>
          <a:xfrm>
            <a:off x="3935760" y="5446744"/>
            <a:ext cx="4652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Public goods/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bads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Positive/negative technological external effects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36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E0914-38AE-43FA-AA4B-B1017D0ED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and supply of collective goods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CEF38-876F-49A1-B090-A7408FDB3C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Individual goods</a:t>
            </a:r>
          </a:p>
          <a:p>
            <a:pPr lvl="1"/>
            <a:r>
              <a:rPr lang="en-US" dirty="0"/>
              <a:t>Horizontal aggregation of individual demand and supply schedules</a:t>
            </a:r>
          </a:p>
          <a:p>
            <a:pPr lvl="1"/>
            <a:r>
              <a:rPr lang="en-US" dirty="0"/>
              <a:t>Quantity = units of goods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9E7039-0F6B-4F4B-A760-C9491D1E9893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dirty="0"/>
              <a:t>Collective goods</a:t>
            </a:r>
          </a:p>
          <a:p>
            <a:pPr lvl="1"/>
            <a:r>
              <a:rPr lang="en-US" dirty="0"/>
              <a:t>Vertical aggregation of individual demand schedules, only one supply schedule</a:t>
            </a:r>
          </a:p>
          <a:p>
            <a:pPr lvl="1"/>
            <a:r>
              <a:rPr lang="en-US" dirty="0"/>
              <a:t>Quantity = capacity/features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02580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Individual</a:t>
            </a:r>
            <a:r>
              <a:rPr lang="en-US" dirty="0"/>
              <a:t> vs. collective goods: Aggregating individual demand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1836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Methodological individualism (1/2)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method</a:t>
            </a:r>
          </a:p>
          <a:p>
            <a:pPr lvl="1"/>
            <a:r>
              <a:rPr lang="en-US" dirty="0"/>
              <a:t>Individuals as point of departure for economic analysis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Explaining social processes via actions of involved persons</a:t>
            </a:r>
          </a:p>
          <a:p>
            <a:r>
              <a:rPr lang="en-US" dirty="0"/>
              <a:t>Individuals …</a:t>
            </a:r>
          </a:p>
          <a:p>
            <a:pPr lvl="1"/>
            <a:r>
              <a:rPr lang="en-US" dirty="0"/>
              <a:t>… are diverse</a:t>
            </a:r>
          </a:p>
          <a:p>
            <a:pPr lvl="1"/>
            <a:r>
              <a:rPr lang="en-US" dirty="0"/>
              <a:t>… have exogenous preferences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… are capable of acting on their own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… follow their vested interest</a:t>
            </a:r>
          </a:p>
          <a:p>
            <a:pPr>
              <a:spcAft>
                <a:spcPts val="600"/>
              </a:spcAft>
            </a:pPr>
            <a:r>
              <a:rPr lang="en-US" dirty="0"/>
              <a:t>Subjectivism</a:t>
            </a:r>
          </a:p>
          <a:p>
            <a:pPr lvl="1"/>
            <a:r>
              <a:rPr lang="en-US" dirty="0"/>
              <a:t>Individual preferences</a:t>
            </a:r>
          </a:p>
          <a:p>
            <a:pPr lvl="1"/>
            <a:r>
              <a:rPr lang="en-US" dirty="0"/>
              <a:t>No scientific inter-subjective comparisons of utility</a:t>
            </a:r>
          </a:p>
        </p:txBody>
      </p:sp>
    </p:spTree>
    <p:extLst>
      <p:ext uri="{BB962C8B-B14F-4D97-AF65-F5344CB8AC3E}">
        <p14:creationId xmlns:p14="http://schemas.microsoft.com/office/powerpoint/2010/main" val="128144199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Individual</a:t>
            </a:r>
            <a:r>
              <a:rPr lang="en-US" dirty="0"/>
              <a:t> vs. </a:t>
            </a:r>
            <a:r>
              <a:rPr lang="en-US" dirty="0">
                <a:solidFill>
                  <a:srgbClr val="0070C0"/>
                </a:solidFill>
              </a:rPr>
              <a:t>collective</a:t>
            </a:r>
            <a:r>
              <a:rPr lang="en-US" dirty="0"/>
              <a:t> goods: Aggregating individual demand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587994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public goods: Cost-benefit analysis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to provide: Quantity + quality</a:t>
            </a:r>
          </a:p>
          <a:p>
            <a:r>
              <a:rPr lang="en-US" dirty="0"/>
              <a:t>Providing ≠ production</a:t>
            </a:r>
          </a:p>
          <a:p>
            <a:r>
              <a:rPr lang="en-US" dirty="0"/>
              <a:t>Cost </a:t>
            </a:r>
            <a:r>
              <a:rPr lang="en-US" dirty="0">
                <a:sym typeface="Wingdings" panose="05000000000000000000" pitchFamily="2" charset="2"/>
              </a:rPr>
              <a:t> Market prices</a:t>
            </a:r>
          </a:p>
          <a:p>
            <a:r>
              <a:rPr lang="en-US" dirty="0">
                <a:sym typeface="Wingdings" panose="05000000000000000000" pitchFamily="2" charset="2"/>
              </a:rPr>
              <a:t>Benefit  Hypothetical willingness-to-pay</a:t>
            </a:r>
          </a:p>
          <a:p>
            <a:pPr>
              <a:buFont typeface="Wingdings" panose="05000000000000000000" pitchFamily="2" charset="2"/>
              <a:buChar char="ð"/>
            </a:pPr>
            <a:r>
              <a:rPr lang="en-US" b="1" dirty="0">
                <a:sym typeface="Wingdings" panose="05000000000000000000" pitchFamily="2" charset="2"/>
              </a:rPr>
              <a:t>Simulation of potential market outcomes (NOT trivial!)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0167057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Non-excludability: The free-rider problem</a:t>
            </a:r>
            <a:endParaRPr lang="de-DE" dirty="0"/>
          </a:p>
        </p:txBody>
      </p:sp>
      <p:pic>
        <p:nvPicPr>
          <p:cNvPr id="49" name="Picture 2">
            <a:extLst>
              <a:ext uri="{FF2B5EF4-FFF2-40B4-BE49-F238E27FC236}">
                <a16:creationId xmlns:a16="http://schemas.microsoft.com/office/drawing/2014/main" id="{BE63238D-5A1E-4405-85E9-A58D2D550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877" y="1196975"/>
            <a:ext cx="1549524" cy="2191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84BDA2C-EB0F-43AD-A7CA-05B31C0EF9C0}"/>
              </a:ext>
            </a:extLst>
          </p:cNvPr>
          <p:cNvSpPr txBox="1"/>
          <p:nvPr/>
        </p:nvSpPr>
        <p:spPr>
          <a:xfrm>
            <a:off x="7231899" y="1201236"/>
            <a:ext cx="28071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kern="0" dirty="0">
                <a:latin typeface="Calibri" panose="020F0502020204030204" pitchFamily="34" charset="0"/>
                <a:cs typeface="Calibri" panose="020F0502020204030204" pitchFamily="34" charset="0"/>
              </a:rPr>
              <a:t>Ronald Coase (1910 – 2013)</a:t>
            </a:r>
            <a:br>
              <a:rPr lang="en-US" sz="1600" b="1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The Lighthouse in Economics (1974)</a:t>
            </a:r>
          </a:p>
        </p:txBody>
      </p:sp>
    </p:spTree>
    <p:extLst>
      <p:ext uri="{BB962C8B-B14F-4D97-AF65-F5344CB8AC3E}">
        <p14:creationId xmlns:p14="http://schemas.microsoft.com/office/powerpoint/2010/main" val="152145132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Tragedy of the Commons: Overexploitation</a:t>
            </a:r>
            <a:endParaRPr lang="de-DE" dirty="0"/>
          </a:p>
        </p:txBody>
      </p:sp>
      <p:pic>
        <p:nvPicPr>
          <p:cNvPr id="2050" name="Picture 2" descr="https://upload.wikimedia.org/wikipedia/commons/7/7c/Cows_on_Selsley_Common_-_geograph.org.uk_-_192472.jpg">
            <a:extLst>
              <a:ext uri="{FF2B5EF4-FFF2-40B4-BE49-F238E27FC236}">
                <a16:creationId xmlns:a16="http://schemas.microsoft.com/office/drawing/2014/main" id="{A8AC7D0D-102D-4E3A-BC86-67C0E6B87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620" y="1124744"/>
            <a:ext cx="6840760" cy="51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11273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resources and property rights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418905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noProof="0" dirty="0"/>
              <a:t>Outline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>
                <a:solidFill>
                  <a:schemeClr val="bg1">
                    <a:lumMod val="50000"/>
                  </a:schemeClr>
                </a:solidFill>
              </a:rPr>
              <a:t>Introduction and Overview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>
                <a:solidFill>
                  <a:schemeClr val="bg1">
                    <a:lumMod val="50000"/>
                  </a:schemeClr>
                </a:solidFill>
              </a:rPr>
              <a:t>Human Action and Social Coordination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dirty="0">
                <a:solidFill>
                  <a:schemeClr val="bg1">
                    <a:lumMod val="50000"/>
                  </a:schemeClr>
                </a:solidFill>
              </a:rPr>
              <a:t>Economic Order and Principles of Policy Making</a:t>
            </a:r>
            <a:endParaRPr lang="en-US" altLang="de-DE" noProof="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>
                <a:solidFill>
                  <a:schemeClr val="bg1">
                    <a:lumMod val="50000"/>
                  </a:schemeClr>
                </a:solidFill>
              </a:rPr>
              <a:t>Market Mechanisms and Government Interventions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dirty="0">
                <a:solidFill>
                  <a:schemeClr val="bg1">
                    <a:lumMod val="50000"/>
                  </a:schemeClr>
                </a:solidFill>
              </a:rPr>
              <a:t>Externalities and Public Goods</a:t>
            </a:r>
          </a:p>
          <a:p>
            <a:pPr marL="457200" indent="-457200">
              <a:spcAft>
                <a:spcPts val="0"/>
              </a:spcAft>
              <a:buFontTx/>
              <a:buAutoNum type="arabicPeriod"/>
            </a:pPr>
            <a:r>
              <a:rPr lang="en-US" altLang="de-DE" b="1" noProof="0" dirty="0"/>
              <a:t>Competition and Antitrust Policy</a:t>
            </a:r>
          </a:p>
          <a:p>
            <a:pPr marL="857250" lvl="1" indent="-4572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Competitive markets vs. market power</a:t>
            </a:r>
          </a:p>
          <a:p>
            <a:pPr marL="857250" lvl="1" indent="-4572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Anti-competitive behavior and antitrust policies</a:t>
            </a:r>
          </a:p>
          <a:p>
            <a:pPr marL="85725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Natural monopolies and network effects</a:t>
            </a:r>
            <a:endParaRPr lang="en-US" altLang="de-DE" dirty="0"/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dirty="0">
                <a:solidFill>
                  <a:schemeClr val="bg1">
                    <a:lumMod val="50000"/>
                  </a:schemeClr>
                </a:solidFill>
              </a:rPr>
              <a:t>Information Deficiencies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>
                <a:solidFill>
                  <a:schemeClr val="bg1">
                    <a:lumMod val="50000"/>
                  </a:schemeClr>
                </a:solidFill>
              </a:rPr>
              <a:t>Redistribution and Social Policy</a:t>
            </a:r>
          </a:p>
        </p:txBody>
      </p:sp>
    </p:spTree>
    <p:extLst>
      <p:ext uri="{BB962C8B-B14F-4D97-AF65-F5344CB8AC3E}">
        <p14:creationId xmlns:p14="http://schemas.microsoft.com/office/powerpoint/2010/main" val="73884770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 for „perfect“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Atomistic market structure</a:t>
            </a:r>
          </a:p>
          <a:p>
            <a:pPr lvl="1"/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Large number of small buyers and sellers (no market power)</a:t>
            </a:r>
          </a:p>
          <a:p>
            <a:pPr lvl="1"/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Price taker/autonomous decisions</a:t>
            </a:r>
          </a:p>
          <a:p>
            <a:r>
              <a:rPr lang="en-US" sz="1800" dirty="0"/>
              <a:t>Rationality</a:t>
            </a:r>
          </a:p>
          <a:p>
            <a:pPr lvl="1"/>
            <a:r>
              <a:rPr lang="en-US" sz="1600" dirty="0"/>
              <a:t>Consumers/households: Utility maximization</a:t>
            </a:r>
          </a:p>
          <a:p>
            <a:pPr lvl="1"/>
            <a:r>
              <a:rPr lang="en-US" sz="1600" dirty="0"/>
              <a:t>Producers/enterprises: Profit maximization</a:t>
            </a:r>
          </a:p>
          <a:p>
            <a:pPr lvl="1"/>
            <a:r>
              <a:rPr lang="en-US" sz="1600" dirty="0"/>
              <a:t>Self-interest with fair means (no opportunistic behavior)</a:t>
            </a:r>
          </a:p>
          <a:p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Homogenous goods</a:t>
            </a:r>
          </a:p>
          <a:p>
            <a:pPr lvl="1"/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No personal/spatial/physical preferences</a:t>
            </a:r>
          </a:p>
          <a:p>
            <a:pPr lvl="1"/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No indivisibility</a:t>
            </a:r>
          </a:p>
          <a:p>
            <a:r>
              <a:rPr lang="en-US" sz="1800" dirty="0"/>
              <a:t>Stationary world</a:t>
            </a:r>
          </a:p>
          <a:p>
            <a:pPr lvl="1"/>
            <a:r>
              <a:rPr lang="en-US" sz="1600" dirty="0"/>
              <a:t>Given resources, constant technology</a:t>
            </a:r>
          </a:p>
          <a:p>
            <a:pPr lvl="1"/>
            <a:r>
              <a:rPr lang="en-US" sz="1600" dirty="0"/>
              <a:t>No growth analysis, no process/product innovations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4D7D18-4369-47E3-9888-33A76DB5FEE4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sz="1800" dirty="0"/>
              <a:t>World without frictions</a:t>
            </a:r>
          </a:p>
          <a:p>
            <a:pPr lvl="1"/>
            <a:r>
              <a:rPr lang="en-US" sz="1600" dirty="0"/>
              <a:t>Zero transaction costs (no costs for making an exchange of goods)</a:t>
            </a:r>
          </a:p>
          <a:p>
            <a:pPr lvl="1"/>
            <a:r>
              <a:rPr lang="en-US" sz="1600" dirty="0"/>
              <a:t>Perfect factor mobility (unrestricted market entry/exit)</a:t>
            </a:r>
          </a:p>
          <a:p>
            <a:r>
              <a:rPr lang="en-US" sz="1800" dirty="0"/>
              <a:t>Freedom of choice</a:t>
            </a:r>
          </a:p>
          <a:p>
            <a:pPr lvl="1"/>
            <a:r>
              <a:rPr lang="en-US" sz="1600" dirty="0"/>
              <a:t>No involuntary/compulsory transactions</a:t>
            </a:r>
          </a:p>
          <a:p>
            <a:pPr lvl="1"/>
            <a:r>
              <a:rPr lang="en-US" sz="1600" dirty="0"/>
              <a:t>No technological external effects</a:t>
            </a:r>
          </a:p>
          <a:p>
            <a:r>
              <a:rPr lang="en-US" sz="1800" dirty="0"/>
              <a:t>Perfect information/total transparency</a:t>
            </a:r>
          </a:p>
          <a:p>
            <a:pPr lvl="1"/>
            <a:r>
              <a:rPr lang="en-US" sz="1600" dirty="0"/>
              <a:t>Full knowledge/free information about alternatives and prices</a:t>
            </a:r>
          </a:p>
          <a:p>
            <a:pPr lvl="1"/>
            <a:r>
              <a:rPr lang="en-US" sz="1600" dirty="0"/>
              <a:t>No uncertainty</a:t>
            </a:r>
          </a:p>
          <a:p>
            <a:r>
              <a:rPr lang="en-US" sz="1800" dirty="0"/>
              <a:t>Infinite speed of response</a:t>
            </a:r>
          </a:p>
          <a:p>
            <a:pPr lvl="1"/>
            <a:r>
              <a:rPr lang="en-US" sz="1600" dirty="0"/>
              <a:t>Focus on equilibrium analysis</a:t>
            </a:r>
          </a:p>
          <a:p>
            <a:pPr lvl="1"/>
            <a:r>
              <a:rPr lang="en-US" sz="1600" dirty="0"/>
              <a:t>Transactions only at equilibrium prices (no “false” trading)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5234864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“Imperfections”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981200" y="1196975"/>
            <a:ext cx="4038600" cy="4032448"/>
          </a:xfrm>
        </p:spPr>
        <p:txBody>
          <a:bodyPr/>
          <a:lstStyle/>
          <a:p>
            <a:r>
              <a:rPr lang="en-US" b="1" dirty="0"/>
              <a:t>Market structure*</a:t>
            </a:r>
          </a:p>
          <a:p>
            <a:pPr lvl="1"/>
            <a:r>
              <a:rPr lang="en-US" dirty="0" err="1"/>
              <a:t>Polypolistic</a:t>
            </a:r>
            <a:r>
              <a:rPr lang="en-US" dirty="0"/>
              <a:t> (many)</a:t>
            </a:r>
          </a:p>
          <a:p>
            <a:pPr lvl="1"/>
            <a:r>
              <a:rPr lang="en-US" dirty="0"/>
              <a:t>Oligopoly (few)</a:t>
            </a:r>
          </a:p>
          <a:p>
            <a:pPr lvl="1"/>
            <a:r>
              <a:rPr lang="en-US" dirty="0"/>
              <a:t>Monopoly (one)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0"/>
          </p:nvPr>
        </p:nvSpPr>
        <p:spPr>
          <a:xfrm>
            <a:off x="6168008" y="1196752"/>
            <a:ext cx="4038600" cy="4032448"/>
          </a:xfrm>
        </p:spPr>
        <p:txBody>
          <a:bodyPr/>
          <a:lstStyle/>
          <a:p>
            <a:r>
              <a:rPr lang="en-US" b="1" dirty="0"/>
              <a:t>Product characteristics</a:t>
            </a:r>
          </a:p>
          <a:p>
            <a:pPr lvl="1"/>
            <a:r>
              <a:rPr lang="en-US" dirty="0"/>
              <a:t>Homogeneous</a:t>
            </a:r>
            <a:br>
              <a:rPr lang="en-US" dirty="0"/>
            </a:br>
            <a:r>
              <a:rPr lang="en-US" dirty="0"/>
              <a:t>(not differentiated)</a:t>
            </a:r>
          </a:p>
          <a:p>
            <a:pPr lvl="1"/>
            <a:r>
              <a:rPr lang="en-US" dirty="0"/>
              <a:t>Heterogeneous</a:t>
            </a:r>
            <a:br>
              <a:rPr lang="en-US" dirty="0"/>
            </a:br>
            <a:r>
              <a:rPr lang="en-US" dirty="0"/>
              <a:t>(differentiated)</a:t>
            </a:r>
          </a:p>
          <a:p>
            <a:pPr lvl="1">
              <a:buFont typeface="Wingdings" panose="05000000000000000000" pitchFamily="2" charset="2"/>
              <a:buChar char="ð"/>
            </a:pPr>
            <a:r>
              <a:rPr lang="en-US" b="1" dirty="0"/>
              <a:t>As consumers see it!</a:t>
            </a:r>
          </a:p>
        </p:txBody>
      </p:sp>
      <p:sp>
        <p:nvSpPr>
          <p:cNvPr id="7" name="Cross 6"/>
          <p:cNvSpPr/>
          <p:nvPr/>
        </p:nvSpPr>
        <p:spPr>
          <a:xfrm rot="2798346">
            <a:off x="5184178" y="1834362"/>
            <a:ext cx="652376" cy="661115"/>
          </a:xfrm>
          <a:prstGeom prst="plus">
            <a:avLst>
              <a:gd name="adj" fmla="val 443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5949280"/>
            <a:ext cx="4290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*Here: Supply-side (demand-side analysis works in a similar way)</a:t>
            </a:r>
          </a:p>
        </p:txBody>
      </p:sp>
    </p:spTree>
    <p:extLst>
      <p:ext uri="{BB962C8B-B14F-4D97-AF65-F5344CB8AC3E}">
        <p14:creationId xmlns:p14="http://schemas.microsoft.com/office/powerpoint/2010/main" val="222946903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of “imperfection”: Market structure and product differentiation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2027549" y="1268759"/>
          <a:ext cx="8244915" cy="47137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2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0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0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6105"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</a:t>
                      </a:r>
                    </a:p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Market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 structure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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392" marT="3392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Homogeneous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92" marR="3392" marT="3392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Heterogeneous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92" marR="3392" marT="3392" marB="0" anchor="ctr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92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392" marT="3392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“Perfect”</a:t>
                      </a:r>
                      <a:br>
                        <a:rPr lang="en-US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competition</a:t>
                      </a:r>
                    </a:p>
                  </a:txBody>
                  <a:tcPr marL="9525" marR="857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Monopolistic</a:t>
                      </a:r>
                      <a:b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competition</a:t>
                      </a:r>
                    </a:p>
                  </a:txBody>
                  <a:tcPr marL="9525" marR="857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92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Few</a:t>
                      </a:r>
                    </a:p>
                  </a:txBody>
                  <a:tcPr marL="72000" marR="3392" marT="3392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Homogeneous</a:t>
                      </a:r>
                      <a:b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oligopoly</a:t>
                      </a:r>
                    </a:p>
                  </a:txBody>
                  <a:tcPr marL="3392" marR="3392" marT="33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Heterogeneous</a:t>
                      </a:r>
                      <a:b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oligopoly</a:t>
                      </a:r>
                    </a:p>
                  </a:txBody>
                  <a:tcPr marL="3392" marR="3392" marT="33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92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Single</a:t>
                      </a:r>
                    </a:p>
                  </a:txBody>
                  <a:tcPr marL="72000" marR="3392" marT="3392" marB="0" anchor="ctr"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Monopoly</a:t>
                      </a:r>
                    </a:p>
                  </a:txBody>
                  <a:tcPr marL="9525" marR="857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857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70776" y="4542593"/>
            <a:ext cx="295232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Cartel (collective monopoly)</a:t>
            </a:r>
          </a:p>
        </p:txBody>
      </p:sp>
    </p:spTree>
    <p:extLst>
      <p:ext uri="{BB962C8B-B14F-4D97-AF65-F5344CB8AC3E}">
        <p14:creationId xmlns:p14="http://schemas.microsoft.com/office/powerpoint/2010/main" val="39435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of “imperfection”: Market structure and product differentiation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2027549" y="1268759"/>
          <a:ext cx="8244915" cy="47137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2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0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0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6105"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</a:t>
                      </a:r>
                    </a:p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Market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 structure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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392" marT="3392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Homogeneous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92" marR="3392" marT="3392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Heterogeneous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92" marR="3392" marT="3392" marB="0" anchor="ctr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92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392" marT="3392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“Perfect”</a:t>
                      </a:r>
                      <a:br>
                        <a:rPr lang="en-US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competition</a:t>
                      </a:r>
                    </a:p>
                  </a:txBody>
                  <a:tcPr marL="9525" marR="857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Monopolistic</a:t>
                      </a:r>
                      <a:b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competition</a:t>
                      </a:r>
                    </a:p>
                  </a:txBody>
                  <a:tcPr marL="9525" marR="857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92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Few</a:t>
                      </a:r>
                    </a:p>
                  </a:txBody>
                  <a:tcPr marL="72000" marR="3392" marT="3392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Homogeneous</a:t>
                      </a:r>
                      <a:b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oligopoly</a:t>
                      </a:r>
                    </a:p>
                  </a:txBody>
                  <a:tcPr marL="3392" marR="3392" marT="33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Heterogeneous</a:t>
                      </a:r>
                      <a:b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oligopoly</a:t>
                      </a:r>
                    </a:p>
                  </a:txBody>
                  <a:tcPr marL="3392" marR="3392" marT="33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92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Single</a:t>
                      </a:r>
                    </a:p>
                  </a:txBody>
                  <a:tcPr marL="72000" marR="3392" marT="3392" marB="0" anchor="ctr"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Monopoly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857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70776" y="4542593"/>
            <a:ext cx="295232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Cartel (collective monopoly)</a:t>
            </a:r>
          </a:p>
        </p:txBody>
      </p:sp>
    </p:spTree>
    <p:extLst>
      <p:ext uri="{BB962C8B-B14F-4D97-AF65-F5344CB8AC3E}">
        <p14:creationId xmlns:p14="http://schemas.microsoft.com/office/powerpoint/2010/main" val="4124134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35A9E-75A2-4FD2-BAF4-610851B34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Methodological individualism (2/2)</a:t>
            </a:r>
            <a:endParaRPr lang="de-D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696A01-0D99-4767-AD2D-F0E7DE9CA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Individuals have ends, groups don’t</a:t>
            </a:r>
          </a:p>
          <a:p>
            <a:pPr lvl="1"/>
            <a:r>
              <a:rPr lang="en-US" dirty="0"/>
              <a:t>Collective entities (countries, societies, classes etc.) are mental models, they do not exist independently from their individual members</a:t>
            </a:r>
          </a:p>
          <a:p>
            <a:endParaRPr lang="en-US" b="1" dirty="0"/>
          </a:p>
          <a:p>
            <a:r>
              <a:rPr lang="en-US" b="1" dirty="0"/>
              <a:t>Methodological individualism</a:t>
            </a:r>
          </a:p>
          <a:p>
            <a:pPr lvl="1"/>
            <a:r>
              <a:rPr lang="en-US" dirty="0"/>
              <a:t>Only individuals act …</a:t>
            </a:r>
          </a:p>
          <a:p>
            <a:pPr lvl="1"/>
            <a:r>
              <a:rPr lang="en-US" dirty="0"/>
              <a:t>… but not in isolation </a:t>
            </a:r>
            <a:r>
              <a:rPr lang="en-US" dirty="0">
                <a:sym typeface="Wingdings" panose="05000000000000000000" pitchFamily="2" charset="2"/>
              </a:rPr>
              <a:t> </a:t>
            </a:r>
            <a:r>
              <a:rPr lang="en-US" dirty="0"/>
              <a:t>society formed by human interaction</a:t>
            </a:r>
          </a:p>
          <a:p>
            <a:pPr lvl="1">
              <a:buFont typeface="Wingdings" panose="05000000000000000000" pitchFamily="2" charset="2"/>
              <a:buChar char="ð"/>
            </a:pPr>
            <a:r>
              <a:rPr lang="en-US" b="1" dirty="0"/>
              <a:t>Explaining social phenomena bottom up, starting from the analysis of individual human actors (as basic elements for the social sciences)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814081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Monopoly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 demand = firm demand</a:t>
            </a:r>
          </a:p>
          <a:p>
            <a:pPr lvl="1"/>
            <a:r>
              <a:rPr lang="en-US" dirty="0"/>
              <a:t>Price setting (consumers choose the quantity)</a:t>
            </a:r>
          </a:p>
          <a:p>
            <a:pPr lvl="1"/>
            <a:r>
              <a:rPr lang="en-US" dirty="0"/>
              <a:t>Quantity setting (consumers determine the price)</a:t>
            </a:r>
          </a:p>
          <a:p>
            <a:endParaRPr lang="en-US" dirty="0"/>
          </a:p>
          <a:p>
            <a:r>
              <a:rPr lang="en-US" dirty="0"/>
              <a:t>Static inefficiency</a:t>
            </a:r>
          </a:p>
          <a:p>
            <a:pPr lvl="1"/>
            <a:r>
              <a:rPr lang="en-US" dirty="0"/>
              <a:t>“Marginal revenue = marginal cost” still holds</a:t>
            </a:r>
          </a:p>
          <a:p>
            <a:pPr lvl="1"/>
            <a:r>
              <a:rPr lang="en-US" dirty="0"/>
              <a:t>BUT: price ≠ marginal cost (</a:t>
            </a:r>
            <a:r>
              <a:rPr lang="en-US" dirty="0" err="1"/>
              <a:t>inframarginal</a:t>
            </a:r>
            <a:r>
              <a:rPr lang="en-US" dirty="0"/>
              <a:t> units matter!)</a:t>
            </a:r>
          </a:p>
          <a:p>
            <a:pPr lvl="1">
              <a:buFont typeface="Wingdings" panose="05000000000000000000" pitchFamily="2" charset="2"/>
              <a:buChar char="ð"/>
            </a:pPr>
            <a:r>
              <a:rPr lang="en-US" b="1" dirty="0"/>
              <a:t>Deadweight loss</a:t>
            </a:r>
          </a:p>
        </p:txBody>
      </p:sp>
    </p:spTree>
    <p:extLst>
      <p:ext uri="{BB962C8B-B14F-4D97-AF65-F5344CB8AC3E}">
        <p14:creationId xmlns:p14="http://schemas.microsoft.com/office/powerpoint/2010/main" val="386525082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Monopoly diagram</a:t>
            </a:r>
          </a:p>
        </p:txBody>
      </p:sp>
    </p:spTree>
    <p:extLst>
      <p:ext uri="{BB962C8B-B14F-4D97-AF65-F5344CB8AC3E}">
        <p14:creationId xmlns:p14="http://schemas.microsoft.com/office/powerpoint/2010/main" val="309135685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Monopoly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Price discrimination</a:t>
            </a:r>
          </a:p>
          <a:p>
            <a:pPr lvl="1"/>
            <a:r>
              <a:rPr lang="en-US" dirty="0"/>
              <a:t>First-degree (perfect price discrimination)</a:t>
            </a:r>
          </a:p>
          <a:p>
            <a:pPr lvl="1"/>
            <a:r>
              <a:rPr lang="en-US" dirty="0"/>
              <a:t>Second-degree (non-linear pricing)</a:t>
            </a:r>
          </a:p>
          <a:p>
            <a:pPr lvl="1"/>
            <a:r>
              <a:rPr lang="en-US" dirty="0"/>
              <a:t>Third-degree (group-specific pricing)</a:t>
            </a:r>
          </a:p>
          <a:p>
            <a:pPr lvl="1">
              <a:buFont typeface="Wingdings" panose="05000000000000000000" pitchFamily="2" charset="2"/>
              <a:buChar char="ð"/>
            </a:pPr>
            <a:r>
              <a:rPr lang="en-US" dirty="0"/>
              <a:t>Separating customers according to willingness to pay</a:t>
            </a:r>
          </a:p>
          <a:p>
            <a:pPr>
              <a:spcBef>
                <a:spcPts val="1800"/>
              </a:spcBef>
            </a:pPr>
            <a:r>
              <a:rPr lang="en-US" dirty="0"/>
              <a:t>Bundling</a:t>
            </a:r>
          </a:p>
          <a:p>
            <a:pPr lvl="1"/>
            <a:r>
              <a:rPr lang="en-US" dirty="0"/>
              <a:t>Packaged offers</a:t>
            </a:r>
          </a:p>
          <a:p>
            <a:pPr lvl="1">
              <a:buFont typeface="Wingdings" panose="05000000000000000000" pitchFamily="2" charset="2"/>
              <a:buChar char="ð"/>
            </a:pPr>
            <a:r>
              <a:rPr lang="en-US" dirty="0"/>
              <a:t>Reducing dispersion of willingness to pay</a:t>
            </a:r>
          </a:p>
          <a:p>
            <a:pPr>
              <a:spcBef>
                <a:spcPts val="1800"/>
              </a:spcBef>
            </a:pPr>
            <a:r>
              <a:rPr lang="en-US" dirty="0"/>
              <a:t>Two-part tariffs</a:t>
            </a:r>
          </a:p>
          <a:p>
            <a:pPr lvl="1"/>
            <a:r>
              <a:rPr lang="en-US" dirty="0"/>
              <a:t>Option pricing (fixed and variable component)</a:t>
            </a:r>
          </a:p>
          <a:p>
            <a:pPr lvl="1">
              <a:buFont typeface="Wingdings" panose="05000000000000000000" pitchFamily="2" charset="2"/>
              <a:buChar char="ð"/>
            </a:pPr>
            <a:r>
              <a:rPr lang="en-US" dirty="0"/>
              <a:t>Charging consumer surplus separately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60540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Monopoly:  Non-linear pricing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Self-selection (in terms of quantity or quality)</a:t>
            </a:r>
          </a:p>
          <a:p>
            <a:r>
              <a:rPr lang="en-US" dirty="0"/>
              <a:t>Airline industry: Business and economy class tickets</a:t>
            </a:r>
          </a:p>
        </p:txBody>
      </p:sp>
    </p:spTree>
    <p:extLst>
      <p:ext uri="{BB962C8B-B14F-4D97-AF65-F5344CB8AC3E}">
        <p14:creationId xmlns:p14="http://schemas.microsoft.com/office/powerpoint/2010/main" val="98682383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Monopoly: Bundling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Offering all-or-nothing packages (bundles)</a:t>
            </a:r>
          </a:p>
          <a:p>
            <a:r>
              <a:rPr lang="en-US" dirty="0"/>
              <a:t>Software industry: Office suites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C5D57A-EA67-4267-A404-F7631FE39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131" y="2365425"/>
            <a:ext cx="7747739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70601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Monopoly: Two-part tariffs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Fixed (admission) and variable (quantity) price component</a:t>
            </a:r>
          </a:p>
          <a:p>
            <a:r>
              <a:rPr lang="en-US" dirty="0"/>
              <a:t>IT industry: Device (printers) and spare parts (toner)</a:t>
            </a:r>
          </a:p>
        </p:txBody>
      </p:sp>
    </p:spTree>
    <p:extLst>
      <p:ext uri="{BB962C8B-B14F-4D97-AF65-F5344CB8AC3E}">
        <p14:creationId xmlns:p14="http://schemas.microsoft.com/office/powerpoint/2010/main" val="179429157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of “imperfection”: Market structure and product differentiation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2027549" y="1268759"/>
          <a:ext cx="8244915" cy="47137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2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0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0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6105"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</a:t>
                      </a:r>
                    </a:p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Market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 structure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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392" marT="3392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Homogeneous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92" marR="3392" marT="3392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Heterogeneous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92" marR="3392" marT="3392" marB="0" anchor="ctr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92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392" marT="3392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“Perfect”</a:t>
                      </a:r>
                      <a:br>
                        <a:rPr lang="en-US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competition</a:t>
                      </a:r>
                    </a:p>
                  </a:txBody>
                  <a:tcPr marL="9525" marR="857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Monopolistic</a:t>
                      </a:r>
                      <a:b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competition</a:t>
                      </a:r>
                    </a:p>
                  </a:txBody>
                  <a:tcPr marL="9525" marR="857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92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Few</a:t>
                      </a:r>
                    </a:p>
                  </a:txBody>
                  <a:tcPr marL="72000" marR="3392" marT="3392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Homogeneous</a:t>
                      </a:r>
                      <a:b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oligopoly</a:t>
                      </a:r>
                    </a:p>
                  </a:txBody>
                  <a:tcPr marL="3392" marR="3392" marT="33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Heterogeneous</a:t>
                      </a:r>
                      <a:b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oligopoly</a:t>
                      </a:r>
                    </a:p>
                  </a:txBody>
                  <a:tcPr marL="3392" marR="3392" marT="33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92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Single</a:t>
                      </a:r>
                    </a:p>
                  </a:txBody>
                  <a:tcPr marL="72000" marR="3392" marT="3392" marB="0" anchor="ctr"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Monopoly</a:t>
                      </a:r>
                    </a:p>
                  </a:txBody>
                  <a:tcPr marL="9525" marR="857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857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70776" y="4542593"/>
            <a:ext cx="295232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Cartel (collective monopoly)</a:t>
            </a:r>
          </a:p>
        </p:txBody>
      </p:sp>
    </p:spTree>
    <p:extLst>
      <p:ext uri="{BB962C8B-B14F-4D97-AF65-F5344CB8AC3E}">
        <p14:creationId xmlns:p14="http://schemas.microsoft.com/office/powerpoint/2010/main" val="176377961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Monopolistic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 (atomistic) firms</a:t>
            </a:r>
          </a:p>
          <a:p>
            <a:r>
              <a:rPr lang="en-US" dirty="0"/>
              <a:t>Product differentiation</a:t>
            </a:r>
          </a:p>
          <a:p>
            <a:pPr>
              <a:buFont typeface="Wingdings" panose="05000000000000000000" pitchFamily="2" charset="2"/>
              <a:buChar char="ð"/>
            </a:pPr>
            <a:r>
              <a:rPr lang="en-US" b="1" dirty="0"/>
              <a:t>“Tangent” solution</a:t>
            </a:r>
          </a:p>
        </p:txBody>
      </p:sp>
    </p:spTree>
    <p:extLst>
      <p:ext uri="{BB962C8B-B14F-4D97-AF65-F5344CB8AC3E}">
        <p14:creationId xmlns:p14="http://schemas.microsoft.com/office/powerpoint/2010/main" val="726714493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of “imperfection”: Market structure and product differentiation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2027549" y="1268759"/>
          <a:ext cx="8244915" cy="47137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2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0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0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6105"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</a:t>
                      </a:r>
                    </a:p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Market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 structure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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392" marT="3392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Homogeneous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92" marR="3392" marT="3392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Heterogeneous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92" marR="3392" marT="3392" marB="0" anchor="ctr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92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392" marT="3392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“Perfect”</a:t>
                      </a:r>
                      <a:br>
                        <a:rPr lang="en-US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competition</a:t>
                      </a:r>
                    </a:p>
                  </a:txBody>
                  <a:tcPr marL="9525" marR="857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Monopolistic</a:t>
                      </a:r>
                      <a:b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competition</a:t>
                      </a:r>
                    </a:p>
                  </a:txBody>
                  <a:tcPr marL="9525" marR="857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92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Few</a:t>
                      </a:r>
                    </a:p>
                  </a:txBody>
                  <a:tcPr marL="72000" marR="3392" marT="3392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Homogeneous</a:t>
                      </a:r>
                      <a:b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oligopoly</a:t>
                      </a:r>
                    </a:p>
                  </a:txBody>
                  <a:tcPr marL="3392" marR="3392" marT="33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Heterogeneous</a:t>
                      </a:r>
                      <a:b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oligopoly</a:t>
                      </a:r>
                    </a:p>
                  </a:txBody>
                  <a:tcPr marL="3392" marR="3392" marT="33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92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Single</a:t>
                      </a:r>
                    </a:p>
                  </a:txBody>
                  <a:tcPr marL="72000" marR="3392" marT="3392" marB="0" anchor="ctr"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Monopoly</a:t>
                      </a:r>
                    </a:p>
                  </a:txBody>
                  <a:tcPr marL="9525" marR="857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857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52925" y="4509121"/>
            <a:ext cx="375124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Cartel (collective monopoly)</a:t>
            </a:r>
          </a:p>
        </p:txBody>
      </p:sp>
    </p:spTree>
    <p:extLst>
      <p:ext uri="{BB962C8B-B14F-4D97-AF65-F5344CB8AC3E}">
        <p14:creationId xmlns:p14="http://schemas.microsoft.com/office/powerpoint/2010/main" val="147127343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Cartels (collective monopolies)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Collusion</a:t>
            </a:r>
          </a:p>
          <a:p>
            <a:r>
              <a:rPr lang="en-US" dirty="0"/>
              <a:t>Instability (“prisoner’s dilemma”)</a:t>
            </a:r>
          </a:p>
        </p:txBody>
      </p:sp>
    </p:spTree>
    <p:extLst>
      <p:ext uri="{BB962C8B-B14F-4D97-AF65-F5344CB8AC3E}">
        <p14:creationId xmlns:p14="http://schemas.microsoft.com/office/powerpoint/2010/main" val="1993117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09360-7403-479B-B5AD-0994B3310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Self-interest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74FB8-6018-4C4F-A296-99A553889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Assumption of self-interested behavior (= free will)</a:t>
            </a:r>
          </a:p>
          <a:p>
            <a:pPr lvl="1"/>
            <a:r>
              <a:rPr lang="en-US" dirty="0"/>
              <a:t>Makes individual ends relevant for economic analysis</a:t>
            </a:r>
          </a:p>
          <a:p>
            <a:pPr lvl="1"/>
            <a:r>
              <a:rPr lang="en-US" dirty="0"/>
              <a:t>Makes no judgement whatsoever on morality of individual ends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Does Mother Teresa fit </a:t>
            </a:r>
            <a:br>
              <a:rPr lang="en-US" dirty="0"/>
            </a:br>
            <a:r>
              <a:rPr lang="en-US" dirty="0"/>
              <a:t>into the paradigm of human action?</a:t>
            </a:r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E8F83D-BC65-4642-BEA5-4A608ABAF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216" y="3661569"/>
            <a:ext cx="31718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4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of “imperfection”: Market structure and product differentiation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2027549" y="1268759"/>
          <a:ext cx="8244915" cy="47137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2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0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0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6105"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</a:t>
                      </a:r>
                    </a:p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Market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 structure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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392" marT="3392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Homogeneous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92" marR="3392" marT="3392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Heterogeneous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92" marR="3392" marT="3392" marB="0" anchor="ctr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92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392" marT="3392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“Perfect”</a:t>
                      </a:r>
                      <a:br>
                        <a:rPr lang="en-US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competition</a:t>
                      </a:r>
                    </a:p>
                  </a:txBody>
                  <a:tcPr marL="9525" marR="857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Monopolistic</a:t>
                      </a:r>
                      <a:b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competition</a:t>
                      </a:r>
                    </a:p>
                  </a:txBody>
                  <a:tcPr marL="9525" marR="857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92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Few</a:t>
                      </a:r>
                    </a:p>
                  </a:txBody>
                  <a:tcPr marL="72000" marR="3392" marT="3392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Homogeneous</a:t>
                      </a:r>
                      <a:b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oligopoly</a:t>
                      </a:r>
                    </a:p>
                  </a:txBody>
                  <a:tcPr marL="3392" marR="3392" marT="33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Heterogeneous</a:t>
                      </a:r>
                      <a:b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oligopoly</a:t>
                      </a:r>
                    </a:p>
                  </a:txBody>
                  <a:tcPr marL="3392" marR="3392" marT="33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92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Single</a:t>
                      </a:r>
                    </a:p>
                  </a:txBody>
                  <a:tcPr marL="72000" marR="3392" marT="3392" marB="0" anchor="ctr"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Monopoly</a:t>
                      </a:r>
                    </a:p>
                  </a:txBody>
                  <a:tcPr marL="9525" marR="857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857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70776" y="4542593"/>
            <a:ext cx="295232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Cartel (collective monopoly)</a:t>
            </a:r>
          </a:p>
        </p:txBody>
      </p:sp>
    </p:spTree>
    <p:extLst>
      <p:ext uri="{BB962C8B-B14F-4D97-AF65-F5344CB8AC3E}">
        <p14:creationId xmlns:p14="http://schemas.microsoft.com/office/powerpoint/2010/main" val="128508978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Oligopolistic interdependence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Noticeable impact of one competitor’s action on other competitor(s)</a:t>
            </a:r>
          </a:p>
          <a:p>
            <a:endParaRPr lang="en-US" dirty="0"/>
          </a:p>
          <a:p>
            <a:r>
              <a:rPr lang="en-US" dirty="0"/>
              <a:t>Conduct</a:t>
            </a:r>
          </a:p>
          <a:p>
            <a:pPr lvl="1"/>
            <a:r>
              <a:rPr lang="en-US" dirty="0"/>
              <a:t>Autonomous/passive</a:t>
            </a:r>
          </a:p>
          <a:p>
            <a:pPr lvl="1"/>
            <a:r>
              <a:rPr lang="en-US" dirty="0"/>
              <a:t>Conjectural/strategic </a:t>
            </a:r>
          </a:p>
          <a:p>
            <a:endParaRPr lang="en-US" dirty="0"/>
          </a:p>
          <a:p>
            <a:r>
              <a:rPr lang="en-US" dirty="0"/>
              <a:t>Strategy</a:t>
            </a:r>
          </a:p>
          <a:p>
            <a:pPr lvl="1"/>
            <a:r>
              <a:rPr lang="en-US" dirty="0"/>
              <a:t>Simultaneous (</a:t>
            </a:r>
            <a:r>
              <a:rPr lang="en-US" dirty="0" err="1"/>
              <a:t>Cournot</a:t>
            </a:r>
            <a:r>
              <a:rPr lang="en-US" dirty="0"/>
              <a:t>/</a:t>
            </a:r>
            <a:r>
              <a:rPr lang="en-US" dirty="0" err="1"/>
              <a:t>Betrand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Leader/follower (</a:t>
            </a:r>
            <a:r>
              <a:rPr lang="en-US" dirty="0" err="1"/>
              <a:t>Stackelberg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Competition (Bowley)</a:t>
            </a:r>
          </a:p>
          <a:p>
            <a:pPr lvl="1"/>
            <a:r>
              <a:rPr lang="en-US" dirty="0"/>
              <a:t>Collusion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943872" y="4149080"/>
            <a:ext cx="4044149" cy="1368152"/>
            <a:chOff x="2771800" y="4581128"/>
            <a:chExt cx="4044149" cy="1368152"/>
          </a:xfrm>
        </p:grpSpPr>
        <p:sp>
          <p:nvSpPr>
            <p:cNvPr id="4" name="TextBox 3"/>
            <p:cNvSpPr txBox="1"/>
            <p:nvPr/>
          </p:nvSpPr>
          <p:spPr>
            <a:xfrm>
              <a:off x="3012472" y="4885805"/>
              <a:ext cx="380347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Homogeneous:	Quantity</a:t>
              </a:r>
            </a:p>
            <a:p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Heterogeneous: 	Quantity or price</a:t>
              </a:r>
              <a:endParaRPr lang="de-DE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Right Brace 4"/>
            <p:cNvSpPr/>
            <p:nvPr/>
          </p:nvSpPr>
          <p:spPr>
            <a:xfrm>
              <a:off x="2771800" y="4581128"/>
              <a:ext cx="216024" cy="1368152"/>
            </a:xfrm>
            <a:prstGeom prst="rightBrace">
              <a:avLst>
                <a:gd name="adj1" fmla="val 0"/>
                <a:gd name="adj2" fmla="val 500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29849801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noProof="0" dirty="0"/>
              <a:t>Outline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>
                <a:solidFill>
                  <a:schemeClr val="bg1">
                    <a:lumMod val="50000"/>
                  </a:schemeClr>
                </a:solidFill>
              </a:rPr>
              <a:t>Introduction and Overview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>
                <a:solidFill>
                  <a:schemeClr val="bg1">
                    <a:lumMod val="50000"/>
                  </a:schemeClr>
                </a:solidFill>
              </a:rPr>
              <a:t>Human Action and Social Coordination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dirty="0">
                <a:solidFill>
                  <a:schemeClr val="bg1">
                    <a:lumMod val="50000"/>
                  </a:schemeClr>
                </a:solidFill>
              </a:rPr>
              <a:t>Economic Order and Principles of Policy Making</a:t>
            </a:r>
            <a:endParaRPr lang="en-US" altLang="de-DE" noProof="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>
                <a:solidFill>
                  <a:schemeClr val="bg1">
                    <a:lumMod val="50000"/>
                  </a:schemeClr>
                </a:solidFill>
              </a:rPr>
              <a:t>Market Mechanisms and Government Interventions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dirty="0">
                <a:solidFill>
                  <a:schemeClr val="bg1">
                    <a:lumMod val="50000"/>
                  </a:schemeClr>
                </a:solidFill>
              </a:rPr>
              <a:t>Externalities and Public Goods</a:t>
            </a:r>
          </a:p>
          <a:p>
            <a:pPr marL="457200" indent="-457200">
              <a:spcAft>
                <a:spcPts val="0"/>
              </a:spcAft>
              <a:buFontTx/>
              <a:buAutoNum type="arabicPeriod"/>
            </a:pPr>
            <a:r>
              <a:rPr lang="en-US" altLang="de-DE" b="1" noProof="0" dirty="0"/>
              <a:t>Competition and Antitrust Policy</a:t>
            </a:r>
          </a:p>
          <a:p>
            <a:pPr marL="857250" lvl="1" indent="-4572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Competitive markets vs. market power</a:t>
            </a:r>
          </a:p>
          <a:p>
            <a:pPr marL="857250" lvl="1" indent="-4572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Anti-competitive behavior and antitrust policies</a:t>
            </a:r>
          </a:p>
          <a:p>
            <a:pPr marL="85725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Natural monopolies and network effects</a:t>
            </a:r>
            <a:endParaRPr lang="en-US" altLang="de-DE" dirty="0"/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dirty="0">
                <a:solidFill>
                  <a:schemeClr val="bg1">
                    <a:lumMod val="50000"/>
                  </a:schemeClr>
                </a:solidFill>
              </a:rPr>
              <a:t>Information Deficiencies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>
                <a:solidFill>
                  <a:schemeClr val="bg1">
                    <a:lumMod val="50000"/>
                  </a:schemeClr>
                </a:solidFill>
              </a:rPr>
              <a:t>Redistribution and Social Policy</a:t>
            </a:r>
          </a:p>
        </p:txBody>
      </p:sp>
    </p:spTree>
    <p:extLst>
      <p:ext uri="{BB962C8B-B14F-4D97-AF65-F5344CB8AC3E}">
        <p14:creationId xmlns:p14="http://schemas.microsoft.com/office/powerpoint/2010/main" val="290390114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Anti-competitive strategies (overview)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Cartels and collusion</a:t>
            </a:r>
          </a:p>
          <a:p>
            <a:r>
              <a:rPr lang="en-US" dirty="0"/>
              <a:t>Abuse of dominant market position</a:t>
            </a:r>
          </a:p>
          <a:p>
            <a:r>
              <a:rPr lang="en-US" dirty="0"/>
              <a:t>Mergers and acquisitions</a:t>
            </a:r>
          </a:p>
        </p:txBody>
      </p:sp>
    </p:spTree>
    <p:extLst>
      <p:ext uri="{BB962C8B-B14F-4D97-AF65-F5344CB8AC3E}">
        <p14:creationId xmlns:p14="http://schemas.microsoft.com/office/powerpoint/2010/main" val="545443405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Anti-trust policy concepts (overview)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Laissez-faire approach</a:t>
            </a:r>
          </a:p>
          <a:p>
            <a:r>
              <a:rPr lang="en-US" dirty="0"/>
              <a:t>Structure approach</a:t>
            </a:r>
          </a:p>
          <a:p>
            <a:r>
              <a:rPr lang="en-US" dirty="0"/>
              <a:t>Regulation approach</a:t>
            </a:r>
          </a:p>
          <a:p>
            <a:r>
              <a:rPr lang="en-US" dirty="0"/>
              <a:t>Ownership approach</a:t>
            </a:r>
          </a:p>
        </p:txBody>
      </p:sp>
    </p:spTree>
    <p:extLst>
      <p:ext uri="{BB962C8B-B14F-4D97-AF65-F5344CB8AC3E}">
        <p14:creationId xmlns:p14="http://schemas.microsoft.com/office/powerpoint/2010/main" val="1957589564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se-rule vs. rule of reason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6013549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ante vs. ex post approach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777488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of the relevant market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192498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5F031-7DCA-454E-8990-66E15F2C6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Competition policy vs. industrial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772C3-06D9-4B48-B73B-E380C28A6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Competition policy</a:t>
            </a:r>
          </a:p>
          <a:p>
            <a:pPr lvl="1"/>
            <a:r>
              <a:rPr lang="en-US" dirty="0"/>
              <a:t>Cross-sectoral (= general) rules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Safeguarding/strengthening competitive process  static efficiency/dynamic efficiency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Industrial policy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Sector-specific or firm-specific rules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Fostering competitiveness of specific firms or industries  productivity/employment</a:t>
            </a:r>
          </a:p>
          <a:p>
            <a:pPr lvl="1"/>
            <a:r>
              <a:rPr lang="en-US" dirty="0"/>
              <a:t>Strategic industrial policy: Shaping the future by picking the winners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ð"/>
            </a:pPr>
            <a:r>
              <a:rPr lang="en-US" b="1" dirty="0">
                <a:sym typeface="Wingdings" panose="05000000000000000000" pitchFamily="2" charset="2"/>
              </a:rPr>
              <a:t>Addressing horizontal or vertical externalities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Market power, incomplete contracting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R&amp;D subsidies, environmental protection, support for SME, training aid, broadband subsidies, …</a:t>
            </a:r>
          </a:p>
        </p:txBody>
      </p:sp>
      <p:sp>
        <p:nvSpPr>
          <p:cNvPr id="4" name="Arrow: Up-Down 3">
            <a:extLst>
              <a:ext uri="{FF2B5EF4-FFF2-40B4-BE49-F238E27FC236}">
                <a16:creationId xmlns:a16="http://schemas.microsoft.com/office/drawing/2014/main" id="{AA4AE1C8-57D3-46AF-B62B-6833F3EE3AC9}"/>
              </a:ext>
            </a:extLst>
          </p:cNvPr>
          <p:cNvSpPr/>
          <p:nvPr/>
        </p:nvSpPr>
        <p:spPr>
          <a:xfrm>
            <a:off x="9187205" y="2492896"/>
            <a:ext cx="432048" cy="1008112"/>
          </a:xfrm>
          <a:prstGeom prst="up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1A987F-B166-4187-B2CC-4D2A02B87F33}"/>
              </a:ext>
            </a:extLst>
          </p:cNvPr>
          <p:cNvSpPr txBox="1"/>
          <p:nvPr/>
        </p:nvSpPr>
        <p:spPr>
          <a:xfrm>
            <a:off x="9601586" y="2812287"/>
            <a:ext cx="95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conflicts</a:t>
            </a:r>
          </a:p>
        </p:txBody>
      </p:sp>
    </p:spTree>
    <p:extLst>
      <p:ext uri="{BB962C8B-B14F-4D97-AF65-F5344CB8AC3E}">
        <p14:creationId xmlns:p14="http://schemas.microsoft.com/office/powerpoint/2010/main" val="409677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noProof="0" dirty="0"/>
              <a:t>Outline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>
                <a:solidFill>
                  <a:schemeClr val="bg1">
                    <a:lumMod val="50000"/>
                  </a:schemeClr>
                </a:solidFill>
              </a:rPr>
              <a:t>Introduction and Overview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>
                <a:solidFill>
                  <a:schemeClr val="bg1">
                    <a:lumMod val="50000"/>
                  </a:schemeClr>
                </a:solidFill>
              </a:rPr>
              <a:t>Human Action and Social Coordination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dirty="0">
                <a:solidFill>
                  <a:schemeClr val="bg1">
                    <a:lumMod val="50000"/>
                  </a:schemeClr>
                </a:solidFill>
              </a:rPr>
              <a:t>Economic Order and Principles of Policy Making</a:t>
            </a:r>
            <a:endParaRPr lang="en-US" altLang="de-DE" noProof="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>
                <a:solidFill>
                  <a:schemeClr val="bg1">
                    <a:lumMod val="50000"/>
                  </a:schemeClr>
                </a:solidFill>
              </a:rPr>
              <a:t>Market Mechanisms and Government Interventions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dirty="0">
                <a:solidFill>
                  <a:schemeClr val="bg1">
                    <a:lumMod val="50000"/>
                  </a:schemeClr>
                </a:solidFill>
              </a:rPr>
              <a:t>Externalities and Public Goods</a:t>
            </a:r>
          </a:p>
          <a:p>
            <a:pPr marL="457200" indent="-457200">
              <a:spcAft>
                <a:spcPts val="0"/>
              </a:spcAft>
              <a:buFontTx/>
              <a:buAutoNum type="arabicPeriod"/>
            </a:pPr>
            <a:r>
              <a:rPr lang="en-US" altLang="de-DE" b="1" noProof="0" dirty="0"/>
              <a:t>Competition and Antitrust Policy</a:t>
            </a:r>
          </a:p>
          <a:p>
            <a:pPr marL="857250" lvl="1" indent="-4572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Competitive markets vs. market power</a:t>
            </a:r>
          </a:p>
          <a:p>
            <a:pPr marL="857250" lvl="1" indent="-4572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Anti-competitive behavior and antitrust policies</a:t>
            </a:r>
          </a:p>
          <a:p>
            <a:pPr marL="85725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Natural monopolies and network effects</a:t>
            </a:r>
            <a:endParaRPr lang="en-US" altLang="de-DE" b="1" dirty="0"/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dirty="0">
                <a:solidFill>
                  <a:schemeClr val="bg1">
                    <a:lumMod val="50000"/>
                  </a:schemeClr>
                </a:solidFill>
              </a:rPr>
              <a:t>Information Deficiencies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>
                <a:solidFill>
                  <a:schemeClr val="bg1">
                    <a:lumMod val="50000"/>
                  </a:schemeClr>
                </a:solidFill>
              </a:rPr>
              <a:t>Redistribution and Social Policy</a:t>
            </a:r>
          </a:p>
        </p:txBody>
      </p:sp>
    </p:spTree>
    <p:extLst>
      <p:ext uri="{BB962C8B-B14F-4D97-AF65-F5344CB8AC3E}">
        <p14:creationId xmlns:p14="http://schemas.microsoft.com/office/powerpoint/2010/main" val="1982270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Micro/macro vs. partial/total analysis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64B5567-D8AD-4E71-9244-1A4C42A1FEB4}"/>
              </a:ext>
            </a:extLst>
          </p:cNvPr>
          <p:cNvGrpSpPr/>
          <p:nvPr/>
        </p:nvGrpSpPr>
        <p:grpSpPr>
          <a:xfrm>
            <a:off x="1559497" y="2844933"/>
            <a:ext cx="2611751" cy="2960331"/>
            <a:chOff x="35496" y="2844934"/>
            <a:chExt cx="2611750" cy="29603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CF03364-1BBE-4C35-A569-DC28A610455C}"/>
                </a:ext>
              </a:extLst>
            </p:cNvPr>
            <p:cNvSpPr txBox="1"/>
            <p:nvPr/>
          </p:nvSpPr>
          <p:spPr>
            <a:xfrm>
              <a:off x="611560" y="2844934"/>
              <a:ext cx="2016224" cy="1080120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>
              <a:solidFill>
                <a:srgbClr val="000000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ahoma" panose="020B0604030504040204" pitchFamily="34" charset="0"/>
                  <a:cs typeface="Arial" panose="020B0604020202020204" pitchFamily="34" charset="0"/>
                </a:rPr>
                <a:t>Macro level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DFA5187-1D2D-48F0-BCBD-FC840AF036F0}"/>
                </a:ext>
              </a:extLst>
            </p:cNvPr>
            <p:cNvSpPr txBox="1"/>
            <p:nvPr/>
          </p:nvSpPr>
          <p:spPr>
            <a:xfrm>
              <a:off x="631022" y="4725144"/>
              <a:ext cx="2016224" cy="1080120"/>
            </a:xfrm>
            <a:prstGeom prst="rect">
              <a:avLst/>
            </a:prstGeom>
            <a:solidFill>
              <a:srgbClr val="EAEAEA"/>
            </a:solidFill>
            <a:ln>
              <a:solidFill>
                <a:srgbClr val="000000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ahoma" panose="020B0604030504040204" pitchFamily="34" charset="0"/>
                  <a:cs typeface="Arial" panose="020B0604020202020204" pitchFamily="34" charset="0"/>
                </a:rPr>
                <a:t>Micro level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79AE3DE-EDD0-40A1-A3AD-E486082124E2}"/>
                </a:ext>
              </a:extLst>
            </p:cNvPr>
            <p:cNvSpPr txBox="1"/>
            <p:nvPr/>
          </p:nvSpPr>
          <p:spPr>
            <a:xfrm>
              <a:off x="35496" y="4255864"/>
              <a:ext cx="172819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Tahoma" panose="020B0604030504040204" pitchFamily="34" charset="0"/>
                  <a:cs typeface="Arial" panose="020B0604020202020204" pitchFamily="34" charset="0"/>
                </a:rPr>
                <a:t>Aggregation</a:t>
              </a:r>
            </a:p>
          </p:txBody>
        </p:sp>
        <p:sp>
          <p:nvSpPr>
            <p:cNvPr id="30" name="Down Arrow 10">
              <a:extLst>
                <a:ext uri="{FF2B5EF4-FFF2-40B4-BE49-F238E27FC236}">
                  <a16:creationId xmlns:a16="http://schemas.microsoft.com/office/drawing/2014/main" id="{C75266BC-3D4C-45F1-8545-23ECF3D780C6}"/>
                </a:ext>
              </a:extLst>
            </p:cNvPr>
            <p:cNvSpPr/>
            <p:nvPr/>
          </p:nvSpPr>
          <p:spPr>
            <a:xfrm flipV="1">
              <a:off x="1387106" y="3993634"/>
              <a:ext cx="504056" cy="648072"/>
            </a:xfrm>
            <a:prstGeom prst="downArrow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23D801B-75AC-49AC-80FC-243B7363048F}"/>
              </a:ext>
            </a:extLst>
          </p:cNvPr>
          <p:cNvGrpSpPr/>
          <p:nvPr/>
        </p:nvGrpSpPr>
        <p:grpSpPr>
          <a:xfrm>
            <a:off x="4349523" y="1268760"/>
            <a:ext cx="5760640" cy="1396155"/>
            <a:chOff x="2825522" y="1268760"/>
            <a:chExt cx="5760640" cy="139615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0E70A41-DD39-4792-B387-A73820214FBE}"/>
                </a:ext>
              </a:extLst>
            </p:cNvPr>
            <p:cNvSpPr txBox="1"/>
            <p:nvPr/>
          </p:nvSpPr>
          <p:spPr>
            <a:xfrm>
              <a:off x="2825522" y="1980786"/>
              <a:ext cx="2448272" cy="684128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>
              <a:solidFill>
                <a:srgbClr val="000000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ahoma" panose="020B0604030504040204" pitchFamily="34" charset="0"/>
                  <a:cs typeface="Arial" panose="020B0604020202020204" pitchFamily="34" charset="0"/>
                </a:rPr>
                <a:t>Partial models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DF75CD1-60DF-49DA-B901-0C3BE22D62CD}"/>
                </a:ext>
              </a:extLst>
            </p:cNvPr>
            <p:cNvSpPr txBox="1"/>
            <p:nvPr/>
          </p:nvSpPr>
          <p:spPr>
            <a:xfrm>
              <a:off x="6137890" y="1980786"/>
              <a:ext cx="2448272" cy="684128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>
              <a:solidFill>
                <a:srgbClr val="000000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ahoma" panose="020B0604030504040204" pitchFamily="34" charset="0"/>
                  <a:cs typeface="Arial" panose="020B0604020202020204" pitchFamily="34" charset="0"/>
                </a:rPr>
                <a:t>Total models</a:t>
              </a:r>
            </a:p>
          </p:txBody>
        </p:sp>
        <p:sp>
          <p:nvSpPr>
            <p:cNvPr id="34" name="Down Arrow 11">
              <a:extLst>
                <a:ext uri="{FF2B5EF4-FFF2-40B4-BE49-F238E27FC236}">
                  <a16:creationId xmlns:a16="http://schemas.microsoft.com/office/drawing/2014/main" id="{23F4B0CC-8947-439B-B509-7C8381602214}"/>
                </a:ext>
              </a:extLst>
            </p:cNvPr>
            <p:cNvSpPr/>
            <p:nvPr/>
          </p:nvSpPr>
          <p:spPr>
            <a:xfrm rot="16200000">
              <a:off x="5453814" y="1998814"/>
              <a:ext cx="504056" cy="648072"/>
            </a:xfrm>
            <a:prstGeom prst="downArrow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2843904-8471-4257-A5DB-4B61C40C384D}"/>
                </a:ext>
              </a:extLst>
            </p:cNvPr>
            <p:cNvSpPr txBox="1"/>
            <p:nvPr/>
          </p:nvSpPr>
          <p:spPr>
            <a:xfrm>
              <a:off x="3635897" y="1268760"/>
              <a:ext cx="410445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Tahoma" panose="020B0604030504040204" pitchFamily="34" charset="0"/>
                  <a:cs typeface="Arial" panose="020B0604020202020204" pitchFamily="34" charset="0"/>
                </a:rPr>
                <a:t>Considering interdependencies</a:t>
              </a:r>
              <a:br>
                <a:rPr kumimoji="0" lang="en-US" sz="1800" b="0" i="1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Tahoma" panose="020B0604030504040204" pitchFamily="34" charset="0"/>
                  <a:cs typeface="Arial" panose="020B0604020202020204" pitchFamily="34" charset="0"/>
                </a:rPr>
              </a:br>
              <a:r>
                <a:rPr kumimoji="0" lang="en-US" sz="1800" b="0" i="1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Tahoma" panose="020B0604030504040204" pitchFamily="34" charset="0"/>
                  <a:cs typeface="Arial" panose="020B0604020202020204" pitchFamily="34" charset="0"/>
                </a:rPr>
                <a:t>(Feedbacks)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01777F7-2690-4E9D-BC9E-5E1E08B41073}"/>
              </a:ext>
            </a:extLst>
          </p:cNvPr>
          <p:cNvGrpSpPr/>
          <p:nvPr/>
        </p:nvGrpSpPr>
        <p:grpSpPr>
          <a:xfrm>
            <a:off x="4349523" y="2838069"/>
            <a:ext cx="5760640" cy="2967196"/>
            <a:chOff x="2825522" y="2838068"/>
            <a:chExt cx="5760640" cy="296719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D5A3350-17D3-4894-9CA7-EFC130D7595E}"/>
                </a:ext>
              </a:extLst>
            </p:cNvPr>
            <p:cNvSpPr txBox="1"/>
            <p:nvPr/>
          </p:nvSpPr>
          <p:spPr>
            <a:xfrm>
              <a:off x="2825522" y="2844934"/>
              <a:ext cx="2448272" cy="108012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ahoma" panose="020B0604030504040204" pitchFamily="34" charset="0"/>
                  <a:cs typeface="Arial" panose="020B0604020202020204" pitchFamily="34" charset="0"/>
                </a:rPr>
                <a:t>Macroeconomic </a:t>
              </a:r>
              <a:b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ahoma" panose="020B0604030504040204" pitchFamily="34" charset="0"/>
                  <a:cs typeface="Arial" panose="020B0604020202020204" pitchFamily="34" charset="0"/>
                </a:rPr>
              </a:b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ahoma" panose="020B0604030504040204" pitchFamily="34" charset="0"/>
                  <a:cs typeface="Arial" panose="020B0604020202020204" pitchFamily="34" charset="0"/>
                </a:rPr>
                <a:t>partial analysis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C251F9F-163A-4709-BB3F-C64EAEB4005A}"/>
                </a:ext>
              </a:extLst>
            </p:cNvPr>
            <p:cNvSpPr txBox="1"/>
            <p:nvPr/>
          </p:nvSpPr>
          <p:spPr>
            <a:xfrm>
              <a:off x="6137890" y="2838068"/>
              <a:ext cx="2448272" cy="108012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ahoma" panose="020B0604030504040204" pitchFamily="34" charset="0"/>
                  <a:cs typeface="Arial" panose="020B0604020202020204" pitchFamily="34" charset="0"/>
                </a:rPr>
                <a:t>Macroeconomic</a:t>
              </a:r>
              <a:b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ahoma" panose="020B0604030504040204" pitchFamily="34" charset="0"/>
                  <a:cs typeface="Arial" panose="020B0604020202020204" pitchFamily="34" charset="0"/>
                </a:rPr>
              </a:b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ahoma" panose="020B0604030504040204" pitchFamily="34" charset="0"/>
                  <a:cs typeface="Arial" panose="020B0604020202020204" pitchFamily="34" charset="0"/>
                </a:rPr>
                <a:t>total analysis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7FF7050-3C45-4E5E-96C3-9C5E9E891EE6}"/>
                </a:ext>
              </a:extLst>
            </p:cNvPr>
            <p:cNvSpPr txBox="1"/>
            <p:nvPr/>
          </p:nvSpPr>
          <p:spPr>
            <a:xfrm>
              <a:off x="2825522" y="4725144"/>
              <a:ext cx="2448272" cy="108012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ahoma" panose="020B0604030504040204" pitchFamily="34" charset="0"/>
                  <a:cs typeface="Arial" panose="020B0604020202020204" pitchFamily="34" charset="0"/>
                </a:rPr>
                <a:t>Microeconomic</a:t>
              </a:r>
              <a:b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ahoma" panose="020B0604030504040204" pitchFamily="34" charset="0"/>
                  <a:cs typeface="Arial" panose="020B0604020202020204" pitchFamily="34" charset="0"/>
                </a:rPr>
              </a:b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ahoma" panose="020B0604030504040204" pitchFamily="34" charset="0"/>
                  <a:cs typeface="Arial" panose="020B0604020202020204" pitchFamily="34" charset="0"/>
                </a:rPr>
                <a:t>partial analysis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F93B43E-7D60-479B-8156-50801AE6261B}"/>
                </a:ext>
              </a:extLst>
            </p:cNvPr>
            <p:cNvSpPr txBox="1"/>
            <p:nvPr/>
          </p:nvSpPr>
          <p:spPr>
            <a:xfrm>
              <a:off x="6075025" y="4706848"/>
              <a:ext cx="2448272" cy="108012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ahoma" panose="020B0604030504040204" pitchFamily="34" charset="0"/>
                  <a:cs typeface="Arial" panose="020B0604020202020204" pitchFamily="34" charset="0"/>
                </a:rPr>
                <a:t>Microeconomic</a:t>
              </a:r>
              <a:b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ahoma" panose="020B0604030504040204" pitchFamily="34" charset="0"/>
                  <a:cs typeface="Arial" panose="020B0604020202020204" pitchFamily="34" charset="0"/>
                </a:rPr>
              </a:b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ahoma" panose="020B0604030504040204" pitchFamily="34" charset="0"/>
                  <a:cs typeface="Arial" panose="020B0604020202020204" pitchFamily="34" charset="0"/>
                </a:rPr>
                <a:t>total analysis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E0DE6B6-6EC7-4C2F-8B4D-6BF429EE2DAB}"/>
              </a:ext>
            </a:extLst>
          </p:cNvPr>
          <p:cNvGrpSpPr/>
          <p:nvPr/>
        </p:nvGrpSpPr>
        <p:grpSpPr>
          <a:xfrm>
            <a:off x="5321631" y="3132965"/>
            <a:ext cx="3816424" cy="2384267"/>
            <a:chOff x="3797630" y="3132966"/>
            <a:chExt cx="3816424" cy="2384266"/>
          </a:xfrm>
        </p:grpSpPr>
        <p:sp>
          <p:nvSpPr>
            <p:cNvPr id="42" name="Down Arrow 17">
              <a:extLst>
                <a:ext uri="{FF2B5EF4-FFF2-40B4-BE49-F238E27FC236}">
                  <a16:creationId xmlns:a16="http://schemas.microsoft.com/office/drawing/2014/main" id="{E8A917FE-AD9F-48F1-BF2D-FC6352CA5D9E}"/>
                </a:ext>
              </a:extLst>
            </p:cNvPr>
            <p:cNvSpPr/>
            <p:nvPr/>
          </p:nvSpPr>
          <p:spPr>
            <a:xfrm rot="16200000">
              <a:off x="5444656" y="3060958"/>
              <a:ext cx="504056" cy="648072"/>
            </a:xfrm>
            <a:prstGeom prst="downArrow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Down Arrow 18">
              <a:extLst>
                <a:ext uri="{FF2B5EF4-FFF2-40B4-BE49-F238E27FC236}">
                  <a16:creationId xmlns:a16="http://schemas.microsoft.com/office/drawing/2014/main" id="{ED4675BF-A59D-47CD-9A86-31658F346D3C}"/>
                </a:ext>
              </a:extLst>
            </p:cNvPr>
            <p:cNvSpPr/>
            <p:nvPr/>
          </p:nvSpPr>
          <p:spPr>
            <a:xfrm rot="16200000">
              <a:off x="5444656" y="4941168"/>
              <a:ext cx="504056" cy="648072"/>
            </a:xfrm>
            <a:prstGeom prst="downArrow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Down Arrow 19">
              <a:extLst>
                <a:ext uri="{FF2B5EF4-FFF2-40B4-BE49-F238E27FC236}">
                  <a16:creationId xmlns:a16="http://schemas.microsoft.com/office/drawing/2014/main" id="{78D89BA8-FA3F-4CB2-8E62-A20B1A38B8C8}"/>
                </a:ext>
              </a:extLst>
            </p:cNvPr>
            <p:cNvSpPr/>
            <p:nvPr/>
          </p:nvSpPr>
          <p:spPr>
            <a:xfrm flipV="1">
              <a:off x="3797630" y="3993634"/>
              <a:ext cx="504056" cy="648072"/>
            </a:xfrm>
            <a:prstGeom prst="downArrow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Down Arrow 20">
              <a:extLst>
                <a:ext uri="{FF2B5EF4-FFF2-40B4-BE49-F238E27FC236}">
                  <a16:creationId xmlns:a16="http://schemas.microsoft.com/office/drawing/2014/main" id="{6F4E04E6-D307-4B1B-8A7C-64687843A9DD}"/>
                </a:ext>
              </a:extLst>
            </p:cNvPr>
            <p:cNvSpPr/>
            <p:nvPr/>
          </p:nvSpPr>
          <p:spPr>
            <a:xfrm flipV="1">
              <a:off x="7109998" y="3977124"/>
              <a:ext cx="504056" cy="648072"/>
            </a:xfrm>
            <a:prstGeom prst="downArrow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863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07D2-193B-4BC9-89D0-8F5DA4936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Economies of scale: Sub-additivity of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3B49A-8861-43F7-85B4-37A728E5C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fixed cost (due to indivisibility of factors)</a:t>
            </a:r>
          </a:p>
          <a:p>
            <a:r>
              <a:rPr lang="en-US" dirty="0"/>
              <a:t>Increasing returns to scale</a:t>
            </a:r>
          </a:p>
          <a:p>
            <a:pPr lvl="1"/>
            <a:r>
              <a:rPr lang="en-US" dirty="0"/>
              <a:t>Experience curve effects</a:t>
            </a:r>
          </a:p>
          <a:p>
            <a:pPr lvl="1"/>
            <a:r>
              <a:rPr lang="en-US" dirty="0"/>
              <a:t>Intensified division of labor</a:t>
            </a:r>
          </a:p>
          <a:p>
            <a:pPr lvl="1"/>
            <a:r>
              <a:rPr lang="en-US" dirty="0"/>
              <a:t>Physics, stochastics</a:t>
            </a:r>
          </a:p>
          <a:p>
            <a:pPr>
              <a:buFont typeface="Wingdings" panose="05000000000000000000" pitchFamily="2" charset="2"/>
              <a:buChar char="ð"/>
            </a:pPr>
            <a:r>
              <a:rPr lang="en-US" b="1" dirty="0"/>
              <a:t>Decreasing unit cost (for relevant market size)</a:t>
            </a:r>
          </a:p>
          <a:p>
            <a:pPr lvl="2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8CE67E-F357-41A8-A2D5-D7391ABF7DA4}"/>
              </a:ext>
            </a:extLst>
          </p:cNvPr>
          <p:cNvGrpSpPr/>
          <p:nvPr/>
        </p:nvGrpSpPr>
        <p:grpSpPr>
          <a:xfrm>
            <a:off x="6960095" y="1268760"/>
            <a:ext cx="4459871" cy="1944216"/>
            <a:chOff x="6960096" y="1268760"/>
            <a:chExt cx="4459871" cy="1944216"/>
          </a:xfrm>
        </p:grpSpPr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8D38D819-A258-4406-95C5-E0B9AF164CB6}"/>
                </a:ext>
              </a:extLst>
            </p:cNvPr>
            <p:cNvSpPr/>
            <p:nvPr/>
          </p:nvSpPr>
          <p:spPr>
            <a:xfrm>
              <a:off x="6960096" y="1268760"/>
              <a:ext cx="252028" cy="1944216"/>
            </a:xfrm>
            <a:custGeom>
              <a:avLst/>
              <a:gdLst>
                <a:gd name="connsiteX0" fmla="*/ 0 w 504056"/>
                <a:gd name="connsiteY0" fmla="*/ 0 h 1944216"/>
                <a:gd name="connsiteX1" fmla="*/ 252028 w 504056"/>
                <a:gd name="connsiteY1" fmla="*/ 5 h 1944216"/>
                <a:gd name="connsiteX2" fmla="*/ 252028 w 504056"/>
                <a:gd name="connsiteY2" fmla="*/ 972103 h 1944216"/>
                <a:gd name="connsiteX3" fmla="*/ 504056 w 504056"/>
                <a:gd name="connsiteY3" fmla="*/ 972108 h 1944216"/>
                <a:gd name="connsiteX4" fmla="*/ 252028 w 504056"/>
                <a:gd name="connsiteY4" fmla="*/ 972113 h 1944216"/>
                <a:gd name="connsiteX5" fmla="*/ 252028 w 504056"/>
                <a:gd name="connsiteY5" fmla="*/ 1944211 h 1944216"/>
                <a:gd name="connsiteX6" fmla="*/ 0 w 504056"/>
                <a:gd name="connsiteY6" fmla="*/ 1944216 h 1944216"/>
                <a:gd name="connsiteX7" fmla="*/ 0 w 504056"/>
                <a:gd name="connsiteY7" fmla="*/ 0 h 1944216"/>
                <a:gd name="connsiteX0" fmla="*/ 0 w 504056"/>
                <a:gd name="connsiteY0" fmla="*/ 0 h 1944216"/>
                <a:gd name="connsiteX1" fmla="*/ 252028 w 504056"/>
                <a:gd name="connsiteY1" fmla="*/ 5 h 1944216"/>
                <a:gd name="connsiteX2" fmla="*/ 252028 w 504056"/>
                <a:gd name="connsiteY2" fmla="*/ 972103 h 1944216"/>
                <a:gd name="connsiteX3" fmla="*/ 504056 w 504056"/>
                <a:gd name="connsiteY3" fmla="*/ 972108 h 1944216"/>
                <a:gd name="connsiteX4" fmla="*/ 252028 w 504056"/>
                <a:gd name="connsiteY4" fmla="*/ 972113 h 1944216"/>
                <a:gd name="connsiteX5" fmla="*/ 252028 w 504056"/>
                <a:gd name="connsiteY5" fmla="*/ 1944211 h 1944216"/>
                <a:gd name="connsiteX6" fmla="*/ 0 w 504056"/>
                <a:gd name="connsiteY6" fmla="*/ 1944216 h 1944216"/>
                <a:gd name="connsiteX0" fmla="*/ 0 w 504056"/>
                <a:gd name="connsiteY0" fmla="*/ 0 h 1944216"/>
                <a:gd name="connsiteX1" fmla="*/ 252028 w 504056"/>
                <a:gd name="connsiteY1" fmla="*/ 5 h 1944216"/>
                <a:gd name="connsiteX2" fmla="*/ 252028 w 504056"/>
                <a:gd name="connsiteY2" fmla="*/ 972103 h 1944216"/>
                <a:gd name="connsiteX3" fmla="*/ 504056 w 504056"/>
                <a:gd name="connsiteY3" fmla="*/ 972108 h 1944216"/>
                <a:gd name="connsiteX4" fmla="*/ 252028 w 504056"/>
                <a:gd name="connsiteY4" fmla="*/ 972113 h 1944216"/>
                <a:gd name="connsiteX5" fmla="*/ 252028 w 504056"/>
                <a:gd name="connsiteY5" fmla="*/ 1944211 h 1944216"/>
                <a:gd name="connsiteX6" fmla="*/ 0 w 504056"/>
                <a:gd name="connsiteY6" fmla="*/ 1944216 h 1944216"/>
                <a:gd name="connsiteX7" fmla="*/ 0 w 504056"/>
                <a:gd name="connsiteY7" fmla="*/ 0 h 1944216"/>
                <a:gd name="connsiteX0" fmla="*/ 0 w 504056"/>
                <a:gd name="connsiteY0" fmla="*/ 0 h 1944216"/>
                <a:gd name="connsiteX1" fmla="*/ 252028 w 504056"/>
                <a:gd name="connsiteY1" fmla="*/ 5 h 1944216"/>
                <a:gd name="connsiteX2" fmla="*/ 252028 w 504056"/>
                <a:gd name="connsiteY2" fmla="*/ 972103 h 1944216"/>
                <a:gd name="connsiteX3" fmla="*/ 252028 w 504056"/>
                <a:gd name="connsiteY3" fmla="*/ 972113 h 1944216"/>
                <a:gd name="connsiteX4" fmla="*/ 252028 w 504056"/>
                <a:gd name="connsiteY4" fmla="*/ 1944211 h 1944216"/>
                <a:gd name="connsiteX5" fmla="*/ 0 w 504056"/>
                <a:gd name="connsiteY5" fmla="*/ 1944216 h 1944216"/>
                <a:gd name="connsiteX0" fmla="*/ 0 w 252028"/>
                <a:gd name="connsiteY0" fmla="*/ 0 h 1944216"/>
                <a:gd name="connsiteX1" fmla="*/ 252028 w 252028"/>
                <a:gd name="connsiteY1" fmla="*/ 5 h 1944216"/>
                <a:gd name="connsiteX2" fmla="*/ 252028 w 252028"/>
                <a:gd name="connsiteY2" fmla="*/ 972103 h 1944216"/>
                <a:gd name="connsiteX3" fmla="*/ 252028 w 252028"/>
                <a:gd name="connsiteY3" fmla="*/ 972113 h 1944216"/>
                <a:gd name="connsiteX4" fmla="*/ 252028 w 252028"/>
                <a:gd name="connsiteY4" fmla="*/ 1944211 h 1944216"/>
                <a:gd name="connsiteX5" fmla="*/ 0 w 252028"/>
                <a:gd name="connsiteY5" fmla="*/ 1944216 h 1944216"/>
                <a:gd name="connsiteX6" fmla="*/ 0 w 252028"/>
                <a:gd name="connsiteY6" fmla="*/ 0 h 1944216"/>
                <a:gd name="connsiteX0" fmla="*/ 0 w 252028"/>
                <a:gd name="connsiteY0" fmla="*/ 0 h 1944216"/>
                <a:gd name="connsiteX1" fmla="*/ 252028 w 252028"/>
                <a:gd name="connsiteY1" fmla="*/ 5 h 1944216"/>
                <a:gd name="connsiteX2" fmla="*/ 252028 w 252028"/>
                <a:gd name="connsiteY2" fmla="*/ 972103 h 1944216"/>
                <a:gd name="connsiteX3" fmla="*/ 252028 w 252028"/>
                <a:gd name="connsiteY3" fmla="*/ 972113 h 1944216"/>
                <a:gd name="connsiteX4" fmla="*/ 252028 w 252028"/>
                <a:gd name="connsiteY4" fmla="*/ 1944211 h 1944216"/>
                <a:gd name="connsiteX5" fmla="*/ 0 w 252028"/>
                <a:gd name="connsiteY5" fmla="*/ 1944216 h 194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028" h="1944216" stroke="0" extrusionOk="0">
                  <a:moveTo>
                    <a:pt x="0" y="0"/>
                  </a:moveTo>
                  <a:lnTo>
                    <a:pt x="252028" y="5"/>
                  </a:lnTo>
                  <a:lnTo>
                    <a:pt x="252028" y="972103"/>
                  </a:lnTo>
                  <a:lnTo>
                    <a:pt x="252028" y="972113"/>
                  </a:lnTo>
                  <a:lnTo>
                    <a:pt x="252028" y="1944211"/>
                  </a:lnTo>
                  <a:cubicBezTo>
                    <a:pt x="252028" y="1944214"/>
                    <a:pt x="139191" y="1944216"/>
                    <a:pt x="0" y="1944216"/>
                  </a:cubicBezTo>
                  <a:lnTo>
                    <a:pt x="0" y="0"/>
                  </a:lnTo>
                  <a:close/>
                </a:path>
                <a:path w="252028" h="1944216" fill="none">
                  <a:moveTo>
                    <a:pt x="0" y="0"/>
                  </a:moveTo>
                  <a:lnTo>
                    <a:pt x="252028" y="5"/>
                  </a:lnTo>
                  <a:lnTo>
                    <a:pt x="252028" y="972103"/>
                  </a:lnTo>
                  <a:lnTo>
                    <a:pt x="252028" y="972113"/>
                  </a:lnTo>
                  <a:lnTo>
                    <a:pt x="252028" y="1944211"/>
                  </a:lnTo>
                  <a:cubicBezTo>
                    <a:pt x="252028" y="1944214"/>
                    <a:pt x="139191" y="1944216"/>
                    <a:pt x="0" y="1944216"/>
                  </a:cubicBezTo>
                </a:path>
              </a:pathLst>
            </a:cu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4F4C9BA-A7A9-440A-97F6-55A52F32A3C5}"/>
                </a:ext>
              </a:extLst>
            </p:cNvPr>
            <p:cNvSpPr txBox="1"/>
            <p:nvPr/>
          </p:nvSpPr>
          <p:spPr>
            <a:xfrm>
              <a:off x="7847707" y="2020780"/>
              <a:ext cx="3572260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l"/>
              <a:r>
                <a:rPr lang="en-US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varies with technological change</a:t>
              </a:r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AD6AF966-B2DD-455B-AC2C-1F2CC8AC40F3}"/>
                </a:ext>
              </a:extLst>
            </p:cNvPr>
            <p:cNvSpPr/>
            <p:nvPr/>
          </p:nvSpPr>
          <p:spPr>
            <a:xfrm>
              <a:off x="7271643" y="2060848"/>
              <a:ext cx="576064" cy="360040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3046CDE-8767-4698-920A-A2B9F98656D8}"/>
              </a:ext>
            </a:extLst>
          </p:cNvPr>
          <p:cNvGrpSpPr/>
          <p:nvPr/>
        </p:nvGrpSpPr>
        <p:grpSpPr>
          <a:xfrm>
            <a:off x="4438591" y="3717035"/>
            <a:ext cx="3314818" cy="1120193"/>
            <a:chOff x="4438591" y="3717032"/>
            <a:chExt cx="3314817" cy="1120191"/>
          </a:xfrm>
        </p:grpSpPr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7857F0A1-0550-4D16-B5F5-124ADF8DAEEA}"/>
                </a:ext>
              </a:extLst>
            </p:cNvPr>
            <p:cNvSpPr/>
            <p:nvPr/>
          </p:nvSpPr>
          <p:spPr>
            <a:xfrm rot="5400000">
              <a:off x="5807968" y="3825044"/>
              <a:ext cx="576064" cy="360040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56C9BDF-AF6A-485C-A49A-509B15310289}"/>
                </a:ext>
              </a:extLst>
            </p:cNvPr>
            <p:cNvSpPr txBox="1"/>
            <p:nvPr/>
          </p:nvSpPr>
          <p:spPr>
            <a:xfrm>
              <a:off x="4438591" y="4437114"/>
              <a:ext cx="3314817" cy="40010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l"/>
              <a:r>
                <a:rPr lang="en-US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varies with economic progress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353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3BD71-3A63-46FD-A43D-C85E63B2A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Economies of scale and market size</a:t>
            </a:r>
          </a:p>
        </p:txBody>
      </p:sp>
    </p:spTree>
    <p:extLst>
      <p:ext uri="{BB962C8B-B14F-4D97-AF65-F5344CB8AC3E}">
        <p14:creationId xmlns:p14="http://schemas.microsoft.com/office/powerpoint/2010/main" val="1998038291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30B13-AE98-4B0E-9A43-E1461595A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Economies of scope: Multi-product firms</a:t>
            </a:r>
          </a:p>
        </p:txBody>
      </p:sp>
    </p:spTree>
    <p:extLst>
      <p:ext uri="{BB962C8B-B14F-4D97-AF65-F5344CB8AC3E}">
        <p14:creationId xmlns:p14="http://schemas.microsoft.com/office/powerpoint/2010/main" val="3663218661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06F18-0535-4A93-AADC-1EB158792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effect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7875F-4958-4D60-853D-7530A2EB1521}"/>
              </a:ext>
            </a:extLst>
          </p:cNvPr>
          <p:cNvSpPr txBox="1"/>
          <p:nvPr/>
        </p:nvSpPr>
        <p:spPr>
          <a:xfrm>
            <a:off x="4028608" y="1916832"/>
            <a:ext cx="4134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Increasing number of users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51D11694-D352-4D79-8EDC-ACD5D555EC75}"/>
              </a:ext>
            </a:extLst>
          </p:cNvPr>
          <p:cNvSpPr/>
          <p:nvPr/>
        </p:nvSpPr>
        <p:spPr>
          <a:xfrm>
            <a:off x="5663952" y="2855663"/>
            <a:ext cx="864096" cy="144016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CFEFDA-C2A6-49B1-A19D-9157E1E28EA9}"/>
              </a:ext>
            </a:extLst>
          </p:cNvPr>
          <p:cNvSpPr txBox="1"/>
          <p:nvPr/>
        </p:nvSpPr>
        <p:spPr>
          <a:xfrm>
            <a:off x="4455103" y="4581128"/>
            <a:ext cx="3281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Increasing usefulness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38C767-8159-4E07-962B-3576532A5CA5}"/>
              </a:ext>
            </a:extLst>
          </p:cNvPr>
          <p:cNvSpPr txBox="1"/>
          <p:nvPr/>
        </p:nvSpPr>
        <p:spPr>
          <a:xfrm>
            <a:off x="6384033" y="3120161"/>
            <a:ext cx="3795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Positive externality in consumption</a:t>
            </a:r>
          </a:p>
        </p:txBody>
      </p:sp>
    </p:spTree>
    <p:extLst>
      <p:ext uri="{BB962C8B-B14F-4D97-AF65-F5344CB8AC3E}">
        <p14:creationId xmlns:p14="http://schemas.microsoft.com/office/powerpoint/2010/main" val="1438434156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E9A7C-BEFF-4891-9626-AE123D615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 markets: Direct and indirect network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DF8D7-FB8A-453B-88DC-63B622411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network effects</a:t>
            </a:r>
          </a:p>
          <a:p>
            <a:pPr lvl="1"/>
            <a:r>
              <a:rPr lang="en-US" dirty="0"/>
              <a:t>Telephone, Facebook, Skype, Twitter, WhatsApp, Instagram, …</a:t>
            </a:r>
          </a:p>
          <a:p>
            <a:endParaRPr lang="en-US" dirty="0"/>
          </a:p>
          <a:p>
            <a:r>
              <a:rPr lang="en-US" dirty="0"/>
              <a:t>Indirect network effects (two-sided markets)</a:t>
            </a:r>
          </a:p>
          <a:p>
            <a:pPr lvl="1"/>
            <a:r>
              <a:rPr lang="en-US" dirty="0"/>
              <a:t>Amazon, eBay, PayPal, </a:t>
            </a:r>
            <a:r>
              <a:rPr lang="en-US" dirty="0" err="1"/>
              <a:t>AirBnB</a:t>
            </a:r>
            <a:r>
              <a:rPr lang="en-US" dirty="0"/>
              <a:t>, HRS, …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Consequences/response</a:t>
            </a:r>
          </a:p>
          <a:p>
            <a:pPr lvl="1"/>
            <a:r>
              <a:rPr lang="en-US" dirty="0"/>
              <a:t>Market tipping (winner-takes-all)</a:t>
            </a:r>
          </a:p>
          <a:p>
            <a:pPr lvl="1"/>
            <a:r>
              <a:rPr lang="en-US" dirty="0"/>
              <a:t>Multi homing, network bridges</a:t>
            </a:r>
          </a:p>
        </p:txBody>
      </p:sp>
    </p:spTree>
    <p:extLst>
      <p:ext uri="{BB962C8B-B14F-4D97-AF65-F5344CB8AC3E}">
        <p14:creationId xmlns:p14="http://schemas.microsoft.com/office/powerpoint/2010/main" val="2923382544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A6502-C41D-44C2-957A-164308673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 markets: Big players</a:t>
            </a:r>
            <a:br>
              <a:rPr lang="en-US" dirty="0"/>
            </a:br>
            <a:r>
              <a:rPr lang="en-US" sz="1200" b="0" dirty="0"/>
              <a:t>Top 60 global platform firms, market capitalization, bn. USD (June 2018)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56C32B9-48BA-4B69-A903-96F1AAD468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9"/>
          <a:stretch/>
        </p:blipFill>
        <p:spPr bwMode="auto">
          <a:xfrm>
            <a:off x="868524" y="980137"/>
            <a:ext cx="10454952" cy="504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6AF56D-8158-489D-AF01-B9D5788856AE}"/>
              </a:ext>
            </a:extLst>
          </p:cNvPr>
          <p:cNvSpPr txBox="1"/>
          <p:nvPr/>
        </p:nvSpPr>
        <p:spPr>
          <a:xfrm>
            <a:off x="839416" y="6024861"/>
            <a:ext cx="8231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Source: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https://www.netzoekonom.de/2018/06/24/wert-der-plattform-oekonomie-steigt-im-ersten-halbjahr-um-1-billion-dollar/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184364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potential competition (contestable markets)</a:t>
            </a:r>
          </a:p>
        </p:txBody>
      </p:sp>
    </p:spTree>
    <p:extLst>
      <p:ext uri="{BB962C8B-B14F-4D97-AF65-F5344CB8AC3E}">
        <p14:creationId xmlns:p14="http://schemas.microsoft.com/office/powerpoint/2010/main" val="2445697019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Regulation: Price-cap vs. rate-of-return</a:t>
            </a:r>
          </a:p>
        </p:txBody>
      </p:sp>
    </p:spTree>
    <p:extLst>
      <p:ext uri="{BB962C8B-B14F-4D97-AF65-F5344CB8AC3E}">
        <p14:creationId xmlns:p14="http://schemas.microsoft.com/office/powerpoint/2010/main" val="1654304855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Auctioning</a:t>
            </a:r>
          </a:p>
        </p:txBody>
      </p:sp>
    </p:spTree>
    <p:extLst>
      <p:ext uri="{BB962C8B-B14F-4D97-AF65-F5344CB8AC3E}">
        <p14:creationId xmlns:p14="http://schemas.microsoft.com/office/powerpoint/2010/main" val="1996752002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7B0F42-6A03-4B03-B18A-3A31F75F3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Competition analysis: An alternative approach </a:t>
            </a:r>
            <a:endParaRPr lang="de-D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8DC50D-E3FC-46C2-A69E-55FE0A99D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Equilibrium analysis: Static imperfections</a:t>
            </a:r>
          </a:p>
          <a:p>
            <a:endParaRPr lang="en-US" dirty="0"/>
          </a:p>
          <a:p>
            <a:r>
              <a:rPr lang="en-US" dirty="0"/>
              <a:t>Process analysis: Entrepreneurial competition</a:t>
            </a:r>
            <a:endParaRPr lang="de-DE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BA9891FB-F652-42A4-8917-10CE93E77435}"/>
              </a:ext>
            </a:extLst>
          </p:cNvPr>
          <p:cNvSpPr/>
          <p:nvPr/>
        </p:nvSpPr>
        <p:spPr>
          <a:xfrm>
            <a:off x="5735960" y="4365104"/>
            <a:ext cx="720080" cy="108012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639F9F67-BD08-459F-9C8F-710A72EE5630}"/>
              </a:ext>
            </a:extLst>
          </p:cNvPr>
          <p:cNvSpPr/>
          <p:nvPr/>
        </p:nvSpPr>
        <p:spPr>
          <a:xfrm flipV="1">
            <a:off x="5735960" y="1952836"/>
            <a:ext cx="720080" cy="108012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277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Literature</a:t>
            </a:r>
          </a:p>
          <a:p>
            <a:pPr lvl="1"/>
            <a:r>
              <a:rPr lang="en-US" dirty="0"/>
              <a:t>Acemoglu, D., and J. A. Robinson (2013): Why Nations Fail – The Origins of Power, Prosperity and Poverty. London: Profile Books.</a:t>
            </a:r>
          </a:p>
          <a:p>
            <a:pPr lvl="1"/>
            <a:r>
              <a:rPr lang="de-DE" dirty="0"/>
              <a:t>B</a:t>
            </a:r>
            <a:r>
              <a:rPr lang="en-US" dirty="0" err="1"/>
              <a:t>énassy-Quéré</a:t>
            </a:r>
            <a:r>
              <a:rPr lang="en-US" dirty="0"/>
              <a:t>, A., B. </a:t>
            </a:r>
            <a:r>
              <a:rPr lang="en-US" dirty="0" err="1"/>
              <a:t>Coeré</a:t>
            </a:r>
            <a:r>
              <a:rPr lang="en-US" dirty="0"/>
              <a:t>, P. </a:t>
            </a:r>
            <a:r>
              <a:rPr lang="en-US" dirty="0" err="1"/>
              <a:t>Jacquet</a:t>
            </a:r>
            <a:r>
              <a:rPr lang="en-US" dirty="0"/>
              <a:t> and J. Pisani-Ferry: Economic Policy – Theory and Practice. Oxford University Press: Oxford and New York, 2010.</a:t>
            </a:r>
          </a:p>
          <a:p>
            <a:pPr lvl="1"/>
            <a:r>
              <a:rPr lang="en-US" b="1" dirty="0"/>
              <a:t>Hazlitt, H. (2008): “Economics in One Lesson”, Ludwig von Mises Institute: Auburn/Alabama.</a:t>
            </a:r>
          </a:p>
          <a:p>
            <a:pPr lvl="1"/>
            <a:r>
              <a:rPr lang="en-US" b="1" dirty="0" err="1"/>
              <a:t>Mankiw</a:t>
            </a:r>
            <a:r>
              <a:rPr lang="en-US" b="1" dirty="0"/>
              <a:t>, N. G. and M. P. Taylor (2014): „Economics“, 3rd Edition, Cengage Learning.</a:t>
            </a:r>
          </a:p>
        </p:txBody>
      </p:sp>
    </p:spTree>
    <p:extLst>
      <p:ext uri="{BB962C8B-B14F-4D97-AF65-F5344CB8AC3E}">
        <p14:creationId xmlns:p14="http://schemas.microsoft.com/office/powerpoint/2010/main" val="1722766376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0"/>
          </p:nvPr>
        </p:nvSpPr>
        <p:spPr>
          <a:xfrm>
            <a:off x="4151784" y="1196752"/>
            <a:ext cx="7425027" cy="4929188"/>
          </a:xfrm>
        </p:spPr>
        <p:txBody>
          <a:bodyPr/>
          <a:lstStyle/>
          <a:p>
            <a:r>
              <a:rPr lang="en-US" sz="2000" dirty="0" err="1"/>
              <a:t>Kirzner</a:t>
            </a:r>
            <a:r>
              <a:rPr lang="en-US" sz="2000" dirty="0"/>
              <a:t>, I. M. (1973): </a:t>
            </a:r>
            <a:r>
              <a:rPr lang="en-US" sz="2000" dirty="0">
                <a:hlinkClick r:id="rId2"/>
              </a:rPr>
              <a:t>Competition and Entrepreneurship</a:t>
            </a:r>
            <a:endParaRPr lang="en-US" sz="2000" dirty="0"/>
          </a:p>
          <a:p>
            <a:pPr>
              <a:spcBef>
                <a:spcPts val="1800"/>
              </a:spcBef>
            </a:pPr>
            <a:r>
              <a:rPr lang="en-US" sz="2000" dirty="0"/>
              <a:t>Hayek, F. A.</a:t>
            </a:r>
          </a:p>
          <a:p>
            <a:pPr lvl="1"/>
            <a:r>
              <a:rPr lang="en-US" sz="1800" dirty="0">
                <a:hlinkClick r:id="rId3"/>
              </a:rPr>
              <a:t>Economics and Knowledge</a:t>
            </a:r>
            <a:r>
              <a:rPr lang="en-US" sz="1800" dirty="0"/>
              <a:t> (1937)</a:t>
            </a:r>
          </a:p>
          <a:p>
            <a:pPr lvl="1"/>
            <a:r>
              <a:rPr lang="en-US" sz="1800" dirty="0">
                <a:hlinkClick r:id="rId4"/>
              </a:rPr>
              <a:t>The Use of Knowledge in Society</a:t>
            </a:r>
            <a:r>
              <a:rPr lang="en-US" sz="1800" dirty="0"/>
              <a:t> (1945)</a:t>
            </a:r>
          </a:p>
          <a:p>
            <a:pPr lvl="1"/>
            <a:r>
              <a:rPr lang="en-US" sz="1800" dirty="0">
                <a:hlinkClick r:id="rId5"/>
              </a:rPr>
              <a:t>The Meaning of Competition</a:t>
            </a:r>
            <a:r>
              <a:rPr lang="en-US" sz="1800" dirty="0"/>
              <a:t> (1948)</a:t>
            </a:r>
          </a:p>
          <a:p>
            <a:pPr lvl="1"/>
            <a:r>
              <a:rPr lang="en-US" sz="1800" dirty="0">
                <a:hlinkClick r:id="rId6"/>
              </a:rPr>
              <a:t>Competition as a Discovery Procedure</a:t>
            </a:r>
            <a:r>
              <a:rPr lang="en-US" sz="1800" dirty="0"/>
              <a:t> (1968)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Mises, L. v. (1949): </a:t>
            </a:r>
            <a:r>
              <a:rPr lang="en-US" sz="2000" dirty="0">
                <a:hlinkClick r:id="rId7"/>
              </a:rPr>
              <a:t>Human Action – A Treatise on Economics</a:t>
            </a:r>
            <a:endParaRPr lang="en-US" sz="2000" dirty="0"/>
          </a:p>
          <a:p>
            <a:pPr lvl="1"/>
            <a:r>
              <a:rPr lang="en-US" sz="1800" dirty="0"/>
              <a:t>Chapter XV (The Market)</a:t>
            </a:r>
          </a:p>
          <a:p>
            <a:pPr lvl="1"/>
            <a:r>
              <a:rPr lang="en-US" sz="1800" dirty="0"/>
              <a:t>Chapter XVI (Prices)</a:t>
            </a:r>
          </a:p>
          <a:p>
            <a:pPr lvl="1"/>
            <a:endParaRPr lang="en-US" sz="1800" dirty="0"/>
          </a:p>
          <a:p>
            <a:pPr>
              <a:buFont typeface="Wingdings" panose="05000000000000000000" pitchFamily="2" charset="2"/>
              <a:buChar char="ð"/>
            </a:pPr>
            <a:r>
              <a:rPr lang="en-US" sz="2000" b="1" dirty="0"/>
              <a:t>Critical assessment of orthodox competition theory and welfare economics</a:t>
            </a:r>
          </a:p>
          <a:p>
            <a:endParaRPr lang="en-US" sz="2000" dirty="0"/>
          </a:p>
        </p:txBody>
      </p:sp>
      <p:pic>
        <p:nvPicPr>
          <p:cNvPr id="1026" name="Picture 2" descr="Bildergebni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196752"/>
            <a:ext cx="3196898" cy="491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151574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Competition and competitiveness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Process or …</a:t>
            </a:r>
          </a:p>
          <a:p>
            <a:pPr lvl="1"/>
            <a:r>
              <a:rPr lang="en-US" dirty="0"/>
              <a:t>Entrepreneurial activity is per se competitive (rivalry)</a:t>
            </a:r>
          </a:p>
          <a:p>
            <a:pPr lvl="1"/>
            <a:r>
              <a:rPr lang="en-US" dirty="0"/>
              <a:t>Lack of competitiveness = arbitrary barriers to entry</a:t>
            </a:r>
          </a:p>
          <a:p>
            <a:pPr lvl="1">
              <a:buFont typeface="Wingdings" panose="05000000000000000000" pitchFamily="2" charset="2"/>
              <a:buChar char="ð"/>
            </a:pPr>
            <a:r>
              <a:rPr lang="en-US" dirty="0">
                <a:solidFill>
                  <a:srgbClr val="0070C0"/>
                </a:solidFill>
              </a:rPr>
              <a:t>Setting up the </a:t>
            </a:r>
            <a:r>
              <a:rPr lang="en-US" dirty="0" err="1">
                <a:solidFill>
                  <a:srgbClr val="0070C0"/>
                </a:solidFill>
              </a:rPr>
              <a:t>Robbinsian</a:t>
            </a:r>
            <a:r>
              <a:rPr lang="en-US" dirty="0">
                <a:solidFill>
                  <a:srgbClr val="0070C0"/>
                </a:solidFill>
              </a:rPr>
              <a:t> framework for allocative decision making</a:t>
            </a:r>
          </a:p>
          <a:p>
            <a:pPr>
              <a:spcBef>
                <a:spcPts val="1800"/>
              </a:spcBef>
            </a:pPr>
            <a:r>
              <a:rPr lang="en-US" b="1" dirty="0"/>
              <a:t>… state resulting from the process</a:t>
            </a:r>
          </a:p>
          <a:p>
            <a:pPr lvl="1"/>
            <a:r>
              <a:rPr lang="en-US" dirty="0"/>
              <a:t>Perfect competition (price takers)</a:t>
            </a:r>
          </a:p>
          <a:p>
            <a:pPr lvl="1"/>
            <a:r>
              <a:rPr lang="en-US" dirty="0"/>
              <a:t>Imperfection = absence of perfect elasticity (price setters)</a:t>
            </a:r>
          </a:p>
          <a:p>
            <a:pPr lvl="1">
              <a:buFont typeface="Wingdings" panose="05000000000000000000" pitchFamily="2" charset="2"/>
              <a:buChar char="ð"/>
            </a:pPr>
            <a:r>
              <a:rPr lang="en-US" dirty="0">
                <a:solidFill>
                  <a:srgbClr val="0070C0"/>
                </a:solidFill>
              </a:rPr>
              <a:t>Decision making within a given </a:t>
            </a:r>
            <a:r>
              <a:rPr lang="en-US" dirty="0" err="1">
                <a:solidFill>
                  <a:srgbClr val="0070C0"/>
                </a:solidFill>
              </a:rPr>
              <a:t>Robbinsian</a:t>
            </a:r>
            <a:r>
              <a:rPr lang="en-US" dirty="0">
                <a:solidFill>
                  <a:srgbClr val="0070C0"/>
                </a:solidFill>
              </a:rPr>
              <a:t> framework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560864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Entrepreneurial activity, market entry, and monopoly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Entrepreneurial activity</a:t>
            </a:r>
          </a:p>
          <a:p>
            <a:pPr lvl="1"/>
            <a:r>
              <a:rPr lang="en-US" dirty="0"/>
              <a:t>Requires alertness</a:t>
            </a:r>
          </a:p>
          <a:p>
            <a:pPr lvl="1"/>
            <a:r>
              <a:rPr lang="en-US" dirty="0"/>
              <a:t>Does not require resource ownership</a:t>
            </a:r>
          </a:p>
          <a:p>
            <a:pPr>
              <a:spcBef>
                <a:spcPts val="1800"/>
              </a:spcBef>
            </a:pPr>
            <a:r>
              <a:rPr lang="en-US" dirty="0"/>
              <a:t>Freedom of market entry</a:t>
            </a:r>
          </a:p>
          <a:p>
            <a:pPr lvl="1"/>
            <a:r>
              <a:rPr lang="en-US" dirty="0"/>
              <a:t>Potential competition</a:t>
            </a:r>
          </a:p>
          <a:p>
            <a:pPr lvl="1"/>
            <a:r>
              <a:rPr lang="en-US" dirty="0"/>
              <a:t>Contestable markets</a:t>
            </a:r>
          </a:p>
          <a:p>
            <a:pPr lvl="1">
              <a:buFont typeface="Wingdings" panose="05000000000000000000" pitchFamily="2" charset="2"/>
              <a:buChar char="ð"/>
            </a:pPr>
            <a:r>
              <a:rPr lang="en-US" dirty="0">
                <a:solidFill>
                  <a:srgbClr val="0070C0"/>
                </a:solidFill>
              </a:rPr>
              <a:t>Price elasticity only temporary (pioneer’s demand = market demand)</a:t>
            </a:r>
          </a:p>
          <a:p>
            <a:pPr>
              <a:spcBef>
                <a:spcPts val="1800"/>
              </a:spcBef>
            </a:pPr>
            <a:r>
              <a:rPr lang="en-US" dirty="0"/>
              <a:t>Barriers to entry</a:t>
            </a:r>
          </a:p>
          <a:p>
            <a:pPr lvl="1"/>
            <a:r>
              <a:rPr lang="en-US" dirty="0"/>
              <a:t>Regulatory (governmental intervention)</a:t>
            </a:r>
          </a:p>
          <a:p>
            <a:pPr lvl="1"/>
            <a:r>
              <a:rPr lang="en-US" dirty="0"/>
              <a:t>Restricted ownership of resources (blocked access to inputs)</a:t>
            </a:r>
          </a:p>
          <a:p>
            <a:pPr lvl="1">
              <a:buFont typeface="Wingdings" panose="05000000000000000000" pitchFamily="2" charset="2"/>
              <a:buChar char="ð"/>
            </a:pPr>
            <a:r>
              <a:rPr lang="en-US" dirty="0">
                <a:solidFill>
                  <a:srgbClr val="0070C0"/>
                </a:solidFill>
              </a:rPr>
              <a:t>Monopoly (≠ control over the product)</a:t>
            </a:r>
          </a:p>
          <a:p>
            <a:pPr lvl="1">
              <a:buFont typeface="Wingdings" panose="05000000000000000000" pitchFamily="2" charset="2"/>
              <a:buChar char="ð"/>
            </a:pPr>
            <a:r>
              <a:rPr lang="en-US" dirty="0">
                <a:solidFill>
                  <a:srgbClr val="0070C0"/>
                </a:solidFill>
              </a:rPr>
              <a:t>Diversion of entrepreneurial process into other activities</a:t>
            </a:r>
          </a:p>
        </p:txBody>
      </p:sp>
    </p:spTree>
    <p:extLst>
      <p:ext uri="{BB962C8B-B14F-4D97-AF65-F5344CB8AC3E}">
        <p14:creationId xmlns:p14="http://schemas.microsoft.com/office/powerpoint/2010/main" val="497389520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Critique of Monopolistic/Imperfect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Chamberlin (1933), Robinson (1933)</a:t>
            </a:r>
          </a:p>
          <a:p>
            <a:pPr lvl="1"/>
            <a:r>
              <a:rPr lang="en-US" dirty="0"/>
              <a:t>More realistic than the perfect competition paradigm …</a:t>
            </a:r>
          </a:p>
          <a:p>
            <a:pPr lvl="1"/>
            <a:r>
              <a:rPr lang="en-US" dirty="0"/>
              <a:t>… but replacing one equilibrium approach by another</a:t>
            </a:r>
          </a:p>
          <a:p>
            <a:pPr lvl="1"/>
            <a:r>
              <a:rPr lang="en-US" dirty="0"/>
              <a:t>Key assumption: Known demand and supply curves facing each firm</a:t>
            </a:r>
          </a:p>
          <a:p>
            <a:pPr lvl="1">
              <a:buFont typeface="Wingdings" panose="05000000000000000000" pitchFamily="2" charset="2"/>
              <a:buChar char="ð"/>
            </a:pPr>
            <a:r>
              <a:rPr lang="en-US" dirty="0">
                <a:solidFill>
                  <a:srgbClr val="0070C0"/>
                </a:solidFill>
              </a:rPr>
              <a:t>Diverting attention from deeper theoretical flaws</a:t>
            </a:r>
          </a:p>
          <a:p>
            <a:endParaRPr lang="en-US" dirty="0"/>
          </a:p>
          <a:p>
            <a:r>
              <a:rPr lang="en-US" dirty="0"/>
              <a:t>Market testing: Competition as a discovery process</a:t>
            </a:r>
          </a:p>
          <a:p>
            <a:pPr lvl="1"/>
            <a:r>
              <a:rPr lang="en-US" dirty="0"/>
              <a:t>Decisions by competing (!) market participants (quality, quantity, price, packaging etc.) constitute a disequilibrium set</a:t>
            </a:r>
          </a:p>
          <a:p>
            <a:pPr lvl="1"/>
            <a:r>
              <a:rPr lang="en-US" dirty="0"/>
              <a:t>Product differentiation as part of equilibrating process</a:t>
            </a:r>
          </a:p>
          <a:p>
            <a:pPr lvl="1">
              <a:buFont typeface="Wingdings" panose="05000000000000000000" pitchFamily="2" charset="2"/>
              <a:buChar char="ð"/>
            </a:pPr>
            <a:r>
              <a:rPr lang="en-US" dirty="0">
                <a:solidFill>
                  <a:srgbClr val="0070C0"/>
                </a:solidFill>
              </a:rPr>
              <a:t>Very essence of competition is not “monopolistic”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94009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Industry view </a:t>
            </a:r>
          </a:p>
          <a:p>
            <a:pPr lvl="1"/>
            <a:r>
              <a:rPr lang="en-US" dirty="0"/>
              <a:t>Market demarcation (price-elasticity)</a:t>
            </a:r>
          </a:p>
          <a:p>
            <a:pPr lvl="1"/>
            <a:r>
              <a:rPr lang="en-US" dirty="0"/>
              <a:t>Static concept</a:t>
            </a:r>
          </a:p>
          <a:p>
            <a:pPr lvl="1">
              <a:buFont typeface="Wingdings" panose="05000000000000000000" pitchFamily="2" charset="2"/>
              <a:buChar char="ð"/>
            </a:pPr>
            <a:r>
              <a:rPr lang="en-US" b="1" dirty="0"/>
              <a:t>Competition within industry (not among industries)</a:t>
            </a:r>
          </a:p>
          <a:p>
            <a:pPr lvl="1"/>
            <a:endParaRPr lang="en-US" dirty="0"/>
          </a:p>
          <a:p>
            <a:r>
              <a:rPr lang="en-US" dirty="0"/>
              <a:t>Holistic (economy-wide) view</a:t>
            </a:r>
          </a:p>
          <a:p>
            <a:pPr lvl="1"/>
            <a:r>
              <a:rPr lang="en-US" dirty="0"/>
              <a:t>“General competitiveness among goods” (Triffin)</a:t>
            </a:r>
          </a:p>
          <a:p>
            <a:pPr lvl="1"/>
            <a:r>
              <a:rPr lang="en-US" dirty="0"/>
              <a:t>Competition as a rivalrous process</a:t>
            </a:r>
          </a:p>
          <a:p>
            <a:pPr lvl="2"/>
            <a:r>
              <a:rPr lang="en-US" dirty="0"/>
              <a:t>Offering opportunities to other market participants …</a:t>
            </a:r>
          </a:p>
          <a:p>
            <a:pPr lvl="2"/>
            <a:r>
              <a:rPr lang="en-US" dirty="0"/>
              <a:t>… that are more attractive than those currently available</a:t>
            </a:r>
          </a:p>
          <a:p>
            <a:pPr lvl="1">
              <a:buFont typeface="Wingdings" panose="05000000000000000000" pitchFamily="2" charset="2"/>
              <a:buChar char="ð"/>
            </a:pPr>
            <a:r>
              <a:rPr lang="en-US" b="1" dirty="0"/>
              <a:t>Competition for each unit of purchasing power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898839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Monopoly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Immunity from the entry of competing entrepreneurs</a:t>
            </a:r>
          </a:p>
          <a:p>
            <a:pPr lvl="1"/>
            <a:r>
              <a:rPr lang="en-US" dirty="0"/>
              <a:t>Unique ownership of resources</a:t>
            </a:r>
          </a:p>
          <a:p>
            <a:endParaRPr lang="en-US" dirty="0"/>
          </a:p>
          <a:p>
            <a:r>
              <a:rPr lang="en-US" dirty="0"/>
              <a:t>Source of monopoly positions?</a:t>
            </a:r>
          </a:p>
          <a:p>
            <a:pPr lvl="1"/>
            <a:r>
              <a:rPr lang="en-US" dirty="0"/>
              <a:t>Alert entrepreneurial action:</a:t>
            </a:r>
            <a:br>
              <a:rPr lang="en-US" dirty="0"/>
            </a:br>
            <a:r>
              <a:rPr lang="en-US" dirty="0"/>
              <a:t>Buying up the entire supply of a specific resource</a:t>
            </a:r>
          </a:p>
          <a:p>
            <a:pPr lvl="1"/>
            <a:r>
              <a:rPr lang="en-US" dirty="0"/>
              <a:t>Entrepreneurial foresight: short-run vs. (backward-looking) long-run</a:t>
            </a:r>
          </a:p>
          <a:p>
            <a:pPr lvl="1"/>
            <a:r>
              <a:rPr lang="en-US" dirty="0"/>
              <a:t>Position won in open competition with other entrepreneurs</a:t>
            </a:r>
          </a:p>
          <a:p>
            <a:pPr lvl="1"/>
            <a:r>
              <a:rPr lang="en-US" dirty="0"/>
              <a:t>Pioneers: First mover advantage (temporary monopoly)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951104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6910702" y="2628901"/>
            <a:ext cx="2470012" cy="1493095"/>
          </a:xfrm>
          <a:prstGeom prst="rect">
            <a:avLst/>
          </a:prstGeom>
          <a:noFill/>
          <a:ln w="19050">
            <a:solidFill>
              <a:srgbClr val="FFC000"/>
            </a:solidFill>
            <a:prstDash val="sysDash"/>
          </a:ln>
        </p:spPr>
        <p:txBody>
          <a:bodyPr wrap="square" rtlCol="0" anchor="t" anchorCtr="1">
            <a:noAutofit/>
          </a:bodyPr>
          <a:lstStyle/>
          <a:p>
            <a:r>
              <a:rPr lang="en-US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short-run monopoly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67608" y="3051250"/>
            <a:ext cx="6935382" cy="1466789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</p:spPr>
        <p:txBody>
          <a:bodyPr wrap="square" rtlCol="0" anchor="b" anchorCtr="1">
            <a:no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long-run competition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phenomena as a sequence of decisions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857530" y="3255692"/>
            <a:ext cx="807930" cy="504056"/>
            <a:chOff x="1043608" y="2857582"/>
            <a:chExt cx="807930" cy="504056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7" name="Arrow: Right 6"/>
            <p:cNvSpPr/>
            <p:nvPr/>
          </p:nvSpPr>
          <p:spPr>
            <a:xfrm>
              <a:off x="1059450" y="2857582"/>
              <a:ext cx="792088" cy="504056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43608" y="2924944"/>
              <a:ext cx="444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040971" y="3255692"/>
            <a:ext cx="807930" cy="504056"/>
            <a:chOff x="1043608" y="2857582"/>
            <a:chExt cx="807930" cy="504056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0" name="Arrow: Right 9"/>
            <p:cNvSpPr/>
            <p:nvPr/>
          </p:nvSpPr>
          <p:spPr>
            <a:xfrm>
              <a:off x="1059450" y="2857582"/>
              <a:ext cx="792088" cy="504056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43608" y="2924944"/>
              <a:ext cx="444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224412" y="3255692"/>
            <a:ext cx="807930" cy="504056"/>
            <a:chOff x="1043608" y="2857582"/>
            <a:chExt cx="807930" cy="504056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3" name="Arrow: Right 12"/>
            <p:cNvSpPr/>
            <p:nvPr/>
          </p:nvSpPr>
          <p:spPr>
            <a:xfrm>
              <a:off x="1059450" y="2857582"/>
              <a:ext cx="792088" cy="504056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43608" y="2924944"/>
              <a:ext cx="444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D3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126726" y="3255692"/>
            <a:ext cx="807930" cy="504056"/>
            <a:chOff x="1043608" y="2857582"/>
            <a:chExt cx="807930" cy="504056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6" name="Arrow: Right 15"/>
            <p:cNvSpPr/>
            <p:nvPr/>
          </p:nvSpPr>
          <p:spPr>
            <a:xfrm>
              <a:off x="1059450" y="2857582"/>
              <a:ext cx="792088" cy="504056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43608" y="2924944"/>
              <a:ext cx="449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Dn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392730" y="3323054"/>
            <a:ext cx="764697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Target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07853" y="332305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470466" y="4803842"/>
            <a:ext cx="7251068" cy="369332"/>
            <a:chOff x="1043608" y="3845249"/>
            <a:chExt cx="6696744" cy="369332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1043608" y="3861048"/>
              <a:ext cx="6696744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126081" y="3845249"/>
              <a:ext cx="567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time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683970" y="1660180"/>
            <a:ext cx="5162836" cy="664055"/>
          </a:xfrm>
          <a:custGeom>
            <a:avLst/>
            <a:gdLst>
              <a:gd name="connsiteX0" fmla="*/ 0 w 5366572"/>
              <a:gd name="connsiteY0" fmla="*/ 0 h 664055"/>
              <a:gd name="connsiteX1" fmla="*/ 5366572 w 5366572"/>
              <a:gd name="connsiteY1" fmla="*/ 0 h 664055"/>
              <a:gd name="connsiteX2" fmla="*/ 5366572 w 5366572"/>
              <a:gd name="connsiteY2" fmla="*/ 664055 h 664055"/>
              <a:gd name="connsiteX3" fmla="*/ 0 w 5366572"/>
              <a:gd name="connsiteY3" fmla="*/ 664055 h 664055"/>
              <a:gd name="connsiteX4" fmla="*/ 0 w 5366572"/>
              <a:gd name="connsiteY4" fmla="*/ 0 h 664055"/>
              <a:gd name="connsiteX0" fmla="*/ 0 w 5366572"/>
              <a:gd name="connsiteY0" fmla="*/ 0 h 664055"/>
              <a:gd name="connsiteX1" fmla="*/ 5366572 w 5366572"/>
              <a:gd name="connsiteY1" fmla="*/ 0 h 664055"/>
              <a:gd name="connsiteX2" fmla="*/ 5364841 w 5366572"/>
              <a:gd name="connsiteY2" fmla="*/ 314092 h 664055"/>
              <a:gd name="connsiteX3" fmla="*/ 5366572 w 5366572"/>
              <a:gd name="connsiteY3" fmla="*/ 664055 h 664055"/>
              <a:gd name="connsiteX4" fmla="*/ 0 w 5366572"/>
              <a:gd name="connsiteY4" fmla="*/ 664055 h 664055"/>
              <a:gd name="connsiteX5" fmla="*/ 0 w 5366572"/>
              <a:gd name="connsiteY5" fmla="*/ 0 h 664055"/>
              <a:gd name="connsiteX0" fmla="*/ 0 w 5710830"/>
              <a:gd name="connsiteY0" fmla="*/ 0 h 664055"/>
              <a:gd name="connsiteX1" fmla="*/ 5366572 w 5710830"/>
              <a:gd name="connsiteY1" fmla="*/ 0 h 664055"/>
              <a:gd name="connsiteX2" fmla="*/ 5710830 w 5710830"/>
              <a:gd name="connsiteY2" fmla="*/ 326449 h 664055"/>
              <a:gd name="connsiteX3" fmla="*/ 5366572 w 5710830"/>
              <a:gd name="connsiteY3" fmla="*/ 664055 h 664055"/>
              <a:gd name="connsiteX4" fmla="*/ 0 w 5710830"/>
              <a:gd name="connsiteY4" fmla="*/ 664055 h 664055"/>
              <a:gd name="connsiteX5" fmla="*/ 0 w 5710830"/>
              <a:gd name="connsiteY5" fmla="*/ 0 h 66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0830" h="664055">
                <a:moveTo>
                  <a:pt x="0" y="0"/>
                </a:moveTo>
                <a:lnTo>
                  <a:pt x="5366572" y="0"/>
                </a:lnTo>
                <a:lnTo>
                  <a:pt x="5710830" y="326449"/>
                </a:lnTo>
                <a:lnTo>
                  <a:pt x="5366572" y="664055"/>
                </a:lnTo>
                <a:lnTo>
                  <a:pt x="0" y="6640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9050">
            <a:noFill/>
            <a:prstDash val="sysDash"/>
          </a:ln>
        </p:spPr>
        <p:txBody>
          <a:bodyPr wrap="square" rtlCol="0" anchor="ctr" anchorCtr="1">
            <a:noAutofit/>
          </a:bodyPr>
          <a:lstStyle/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buying inputs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63476" y="1637620"/>
            <a:ext cx="1139515" cy="664055"/>
          </a:xfrm>
          <a:prstGeom prst="rect">
            <a:avLst/>
          </a:prstGeom>
          <a:solidFill>
            <a:srgbClr val="92D050"/>
          </a:solidFill>
          <a:ln w="19050">
            <a:noFill/>
            <a:prstDash val="sysDash"/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selling</a:t>
            </a:r>
            <a:b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output</a:t>
            </a:r>
          </a:p>
        </p:txBody>
      </p:sp>
      <p:sp>
        <p:nvSpPr>
          <p:cNvPr id="29" name="Isosceles Triangle 28"/>
          <p:cNvSpPr/>
          <p:nvPr/>
        </p:nvSpPr>
        <p:spPr>
          <a:xfrm rot="10800000">
            <a:off x="7787700" y="1485930"/>
            <a:ext cx="504056" cy="504056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499525" y="986136"/>
            <a:ext cx="1139515" cy="664055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arbitrage</a:t>
            </a:r>
          </a:p>
        </p:txBody>
      </p:sp>
    </p:spTree>
    <p:extLst>
      <p:ext uri="{BB962C8B-B14F-4D97-AF65-F5344CB8AC3E}">
        <p14:creationId xmlns:p14="http://schemas.microsoft.com/office/powerpoint/2010/main" val="283481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18" grpId="0" animBg="1"/>
      <p:bldP spid="19" grpId="0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variability and selling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 characteristics as an economic variable</a:t>
            </a:r>
          </a:p>
          <a:p>
            <a:pPr lvl="1"/>
            <a:r>
              <a:rPr lang="en-US" dirty="0"/>
              <a:t>Patterns of prices, quantities, product types, qualities</a:t>
            </a:r>
          </a:p>
          <a:p>
            <a:pPr lvl="1">
              <a:buFont typeface="Wingdings" panose="05000000000000000000" pitchFamily="2" charset="2"/>
              <a:buChar char="ð"/>
            </a:pPr>
            <a:r>
              <a:rPr lang="en-US" dirty="0">
                <a:solidFill>
                  <a:srgbClr val="0070C0"/>
                </a:solidFill>
              </a:rPr>
              <a:t>Entrepreneurs seeking to offer better opportunities (price-product-bundles) to the market</a:t>
            </a:r>
          </a:p>
          <a:p>
            <a:r>
              <a:rPr lang="en-US" dirty="0"/>
              <a:t>Holistic cost approach</a:t>
            </a:r>
          </a:p>
          <a:p>
            <a:pPr lvl="1"/>
            <a:r>
              <a:rPr lang="en-US" dirty="0"/>
              <a:t>No distinction between so-called selling costs and production costs</a:t>
            </a:r>
          </a:p>
          <a:p>
            <a:pPr lvl="1">
              <a:buFont typeface="Wingdings" panose="05000000000000000000" pitchFamily="2" charset="2"/>
              <a:buChar char="ð"/>
            </a:pPr>
            <a:r>
              <a:rPr lang="en-US" dirty="0">
                <a:solidFill>
                  <a:srgbClr val="0070C0"/>
                </a:solidFill>
              </a:rPr>
              <a:t>All cost are incurred to offer attractive opportunities to consumers</a:t>
            </a:r>
          </a:p>
          <a:p>
            <a:r>
              <a:rPr lang="en-US" dirty="0"/>
              <a:t>Entrepreneurial supply as production and selling effort</a:t>
            </a:r>
          </a:p>
          <a:p>
            <a:pPr lvl="1"/>
            <a:r>
              <a:rPr lang="en-US" dirty="0"/>
              <a:t>Going beyond mere fabrication of products</a:t>
            </a:r>
          </a:p>
          <a:p>
            <a:pPr lvl="1"/>
            <a:r>
              <a:rPr lang="en-US" dirty="0"/>
              <a:t>Making consumers aware of opportunities</a:t>
            </a:r>
            <a:br>
              <a:rPr lang="en-US" dirty="0"/>
            </a:br>
            <a:r>
              <a:rPr lang="en-US" dirty="0"/>
              <a:t>(alerting them to the availability and desirability of a product)</a:t>
            </a:r>
          </a:p>
          <a:p>
            <a:pPr lvl="1">
              <a:buFont typeface="Wingdings" panose="05000000000000000000" pitchFamily="2" charset="2"/>
              <a:buChar char="ð"/>
            </a:pPr>
            <a:r>
              <a:rPr lang="en-US" dirty="0">
                <a:solidFill>
                  <a:srgbClr val="0070C0"/>
                </a:solidFill>
              </a:rPr>
              <a:t>Relieving the consumer of the necessity to be his own entrepreneur</a:t>
            </a:r>
          </a:p>
          <a:p>
            <a:pPr>
              <a:buFont typeface="Wingdings" panose="05000000000000000000" pitchFamily="2" charset="2"/>
              <a:buChar char="ð"/>
            </a:pPr>
            <a:r>
              <a:rPr lang="en-US" b="1" dirty="0">
                <a:solidFill>
                  <a:srgbClr val="0070C0"/>
                </a:solidFill>
              </a:rPr>
              <a:t>Competition as a rivalrous multi-dimensional process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619285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Homogeneity of all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Entrepreneurial production decision: Converting expenditure into a hitherto unperceived revenue possibility</a:t>
            </a:r>
          </a:p>
          <a:p>
            <a:pPr lvl="1"/>
            <a:r>
              <a:rPr lang="en-US" dirty="0"/>
              <a:t>No feature of the product was introduced without regard to its contribution to a salable finished product</a:t>
            </a:r>
          </a:p>
          <a:p>
            <a:pPr lvl="1"/>
            <a:r>
              <a:rPr lang="en-US" dirty="0"/>
              <a:t>No single penny of the outlay (including PC in the strictest sense) can be perceived as anything but costs incurred in order to sell</a:t>
            </a:r>
          </a:p>
          <a:p>
            <a:pPr>
              <a:spcBef>
                <a:spcPts val="1800"/>
              </a:spcBef>
            </a:pPr>
            <a:r>
              <a:rPr lang="en-US" dirty="0"/>
              <a:t>View of selling cost (shifting D-curve) and production cost (shifting S-curve) assumes product as given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ð"/>
            </a:pPr>
            <a:r>
              <a:rPr lang="en-US" b="1" dirty="0"/>
              <a:t>Selling cost/production cost-classification is arbitrary</a:t>
            </a:r>
          </a:p>
          <a:p>
            <a:pPr lvl="1"/>
            <a:r>
              <a:rPr lang="en-US" b="1" dirty="0"/>
              <a:t>All cost are selling cost </a:t>
            </a:r>
            <a:br>
              <a:rPr lang="en-US" b="1" dirty="0"/>
            </a:br>
            <a:r>
              <a:rPr lang="en-US" i="1" dirty="0"/>
              <a:t>or</a:t>
            </a:r>
          </a:p>
          <a:p>
            <a:pPr lvl="1"/>
            <a:r>
              <a:rPr lang="en-US" b="1" dirty="0"/>
              <a:t>All cost are production cost</a:t>
            </a:r>
          </a:p>
        </p:txBody>
      </p:sp>
    </p:spTree>
    <p:extLst>
      <p:ext uri="{BB962C8B-B14F-4D97-AF65-F5344CB8AC3E}">
        <p14:creationId xmlns:p14="http://schemas.microsoft.com/office/powerpoint/2010/main" val="2361480566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Entrepreneurial role and advertising (selling efforts)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Making opportunities available to consumers</a:t>
            </a:r>
          </a:p>
          <a:p>
            <a:r>
              <a:rPr lang="en-US" dirty="0"/>
              <a:t>Getting potential consumers know about these opportunities</a:t>
            </a:r>
          </a:p>
          <a:p>
            <a:pPr lvl="1"/>
            <a:r>
              <a:rPr lang="en-US" dirty="0"/>
              <a:t>Technical information and emotional appeal</a:t>
            </a:r>
          </a:p>
          <a:p>
            <a:pPr lvl="1"/>
            <a:r>
              <a:rPr lang="en-US" dirty="0"/>
              <a:t>Social function: Information indistinguishable form persuasion</a:t>
            </a:r>
          </a:p>
          <a:p>
            <a:pPr lvl="1"/>
            <a:r>
              <a:rPr lang="en-US" dirty="0"/>
              <a:t>Affluent society (greater varieties, alertness more difficult to evoke): Smaller relative informational content</a:t>
            </a:r>
          </a:p>
          <a:p>
            <a:pPr>
              <a:buFont typeface="Wingdings" panose="05000000000000000000" pitchFamily="2" charset="2"/>
              <a:buChar char="ð"/>
            </a:pPr>
            <a:r>
              <a:rPr lang="en-US" dirty="0"/>
              <a:t>Integrated task</a:t>
            </a:r>
          </a:p>
          <a:p>
            <a:pPr lvl="1"/>
            <a:r>
              <a:rPr lang="en-US" dirty="0"/>
              <a:t>The most effective way to convince consumers is to take steps that in fact alter the nature of the “opportunity” being made available</a:t>
            </a:r>
          </a:p>
          <a:p>
            <a:pPr lvl="1"/>
            <a:r>
              <a:rPr lang="en-US" dirty="0"/>
              <a:t>Information and product are inseparable</a:t>
            </a:r>
            <a:br>
              <a:rPr lang="en-US" dirty="0"/>
            </a:br>
            <a:r>
              <a:rPr lang="en-US" dirty="0"/>
              <a:t>(strength of demand for an unknown product is meaningless)</a:t>
            </a:r>
          </a:p>
          <a:p>
            <a:pPr>
              <a:buFont typeface="Wingdings" panose="05000000000000000000" pitchFamily="2" charset="2"/>
              <a:buChar char="ð"/>
            </a:pPr>
            <a:r>
              <a:rPr lang="en-US" dirty="0"/>
              <a:t>Similar: Sourcing efforts</a:t>
            </a:r>
          </a:p>
          <a:p>
            <a:pPr lvl="1"/>
            <a:r>
              <a:rPr lang="en-US" dirty="0"/>
              <a:t>Example: Working conditions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53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noProof="0" dirty="0"/>
              <a:t>Outline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>
                <a:solidFill>
                  <a:schemeClr val="bg1">
                    <a:lumMod val="50000"/>
                  </a:schemeClr>
                </a:solidFill>
              </a:rPr>
              <a:t>Introduction and Overview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b="1" noProof="0" dirty="0"/>
              <a:t>Human Action and Social Coordination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dirty="0">
                <a:solidFill>
                  <a:schemeClr val="bg1">
                    <a:lumMod val="50000"/>
                  </a:schemeClr>
                </a:solidFill>
              </a:rPr>
              <a:t>Economic Order and Principles of Policy Making</a:t>
            </a:r>
            <a:endParaRPr lang="en-US" altLang="de-DE" noProof="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>
                <a:solidFill>
                  <a:schemeClr val="bg1">
                    <a:lumMod val="50000"/>
                  </a:schemeClr>
                </a:solidFill>
              </a:rPr>
              <a:t>Market Mechanisms and Government Interventions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dirty="0">
                <a:solidFill>
                  <a:schemeClr val="bg1">
                    <a:lumMod val="50000"/>
                  </a:schemeClr>
                </a:solidFill>
              </a:rPr>
              <a:t>Externalities and Public Goods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>
                <a:solidFill>
                  <a:schemeClr val="bg1">
                    <a:lumMod val="50000"/>
                  </a:schemeClr>
                </a:solidFill>
              </a:rPr>
              <a:t>Competition and Antitrust Policy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dirty="0">
                <a:solidFill>
                  <a:schemeClr val="bg1">
                    <a:lumMod val="50000"/>
                  </a:schemeClr>
                </a:solidFill>
              </a:rPr>
              <a:t>Information Deficiencies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>
                <a:solidFill>
                  <a:schemeClr val="bg1">
                    <a:lumMod val="50000"/>
                  </a:schemeClr>
                </a:solidFill>
              </a:rPr>
              <a:t>Redistribution and Social Policy</a:t>
            </a:r>
          </a:p>
        </p:txBody>
      </p:sp>
    </p:spTree>
    <p:extLst>
      <p:ext uri="{BB962C8B-B14F-4D97-AF65-F5344CB8AC3E}">
        <p14:creationId xmlns:p14="http://schemas.microsoft.com/office/powerpoint/2010/main" val="1991910011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Critique of orthodox welfare economics: Efficiency revisited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Orthodox welfare theory: Market as computer</a:t>
            </a:r>
          </a:p>
          <a:p>
            <a:pPr lvl="1"/>
            <a:r>
              <a:rPr lang="en-US" dirty="0"/>
              <a:t>Given data: Resources, technology, products, preferences</a:t>
            </a:r>
          </a:p>
          <a:p>
            <a:pPr lvl="1">
              <a:buFont typeface="Wingdings" panose="05000000000000000000" pitchFamily="2" charset="2"/>
              <a:buChar char="ð"/>
            </a:pPr>
            <a:r>
              <a:rPr lang="en-US" b="1" dirty="0">
                <a:solidFill>
                  <a:srgbClr val="0070C0"/>
                </a:solidFill>
              </a:rPr>
              <a:t>Finding optimal allocation of known means to known ends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(in principal by omniscient social planner)</a:t>
            </a:r>
          </a:p>
          <a:p>
            <a:endParaRPr lang="en-US" dirty="0"/>
          </a:p>
          <a:p>
            <a:r>
              <a:rPr lang="en-US" dirty="0"/>
              <a:t>Hayek: Market as communication device</a:t>
            </a:r>
          </a:p>
          <a:p>
            <a:pPr lvl="1"/>
            <a:r>
              <a:rPr lang="en-US" dirty="0"/>
              <a:t>Relevant data are </a:t>
            </a:r>
            <a:r>
              <a:rPr lang="en-US" u="sng" dirty="0"/>
              <a:t>not</a:t>
            </a:r>
            <a:r>
              <a:rPr lang="en-US" dirty="0"/>
              <a:t> given</a:t>
            </a:r>
          </a:p>
          <a:p>
            <a:pPr lvl="1"/>
            <a:r>
              <a:rPr lang="en-US" dirty="0"/>
              <a:t>“The economic problem of society is thus not merely a problem of how to allocate ‘given’ resources. (…) It is rather a problem of how to secure the best use of resources known to any of the members of society, for ends whose relative importance only these individuals know.”</a:t>
            </a:r>
          </a:p>
          <a:p>
            <a:pPr lvl="1">
              <a:buFont typeface="Wingdings" panose="05000000000000000000" pitchFamily="2" charset="2"/>
              <a:buChar char="ð"/>
            </a:pPr>
            <a:r>
              <a:rPr lang="en-US" b="1" dirty="0">
                <a:solidFill>
                  <a:srgbClr val="0070C0"/>
                </a:solidFill>
              </a:rPr>
              <a:t>Utilization of knowledge, not given to anyone in its totality</a:t>
            </a:r>
          </a:p>
        </p:txBody>
      </p:sp>
    </p:spTree>
    <p:extLst>
      <p:ext uri="{BB962C8B-B14F-4D97-AF65-F5344CB8AC3E}">
        <p14:creationId xmlns:p14="http://schemas.microsoft.com/office/powerpoint/2010/main" val="1863831313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Inefficiency as absence of coordination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Conditions for exchange transactions</a:t>
            </a:r>
          </a:p>
          <a:p>
            <a:pPr lvl="1"/>
            <a:r>
              <a:rPr lang="en-US" dirty="0"/>
              <a:t>Mutually beneficial opportunity (intersecting indifference curves)</a:t>
            </a:r>
          </a:p>
          <a:p>
            <a:pPr lvl="1"/>
            <a:r>
              <a:rPr lang="en-US" dirty="0"/>
              <a:t>Awareness of this opportunity (knowledge)</a:t>
            </a:r>
          </a:p>
          <a:p>
            <a:pPr lvl="1">
              <a:buFont typeface="Wingdings" panose="05000000000000000000" pitchFamily="2" charset="2"/>
              <a:buChar char="ð"/>
            </a:pPr>
            <a:r>
              <a:rPr lang="en-US" dirty="0">
                <a:solidFill>
                  <a:srgbClr val="0070C0"/>
                </a:solidFill>
              </a:rPr>
              <a:t>Incomplete knowledge = scope for profitable entrepreneurship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(exploiting conditions for exchange)</a:t>
            </a:r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Person A (apple owner):	offering up to 5 apples for 1</a:t>
            </a:r>
            <a:r>
              <a:rPr lang="en-US" dirty="0">
                <a:sym typeface="Symbol" panose="05050102010706020507" pitchFamily="18" charset="2"/>
              </a:rPr>
              <a:t> orange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Person B (orange owner):	offering up to 2 oranges for 1 apple</a:t>
            </a:r>
          </a:p>
          <a:p>
            <a:pPr lvl="1">
              <a:buFont typeface="Wingdings" panose="05000000000000000000" pitchFamily="2" charset="2"/>
              <a:buChar char="ð"/>
            </a:pPr>
            <a:r>
              <a:rPr lang="en-US" dirty="0">
                <a:sym typeface="Symbol" panose="05050102010706020507" pitchFamily="18" charset="2"/>
              </a:rPr>
              <a:t>0.5 &lt; p [apple/orange] &lt; 5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ð"/>
            </a:pPr>
            <a:r>
              <a:rPr lang="en-US" b="1" dirty="0">
                <a:solidFill>
                  <a:srgbClr val="0070C0"/>
                </a:solidFill>
              </a:rPr>
              <a:t>Success of a system of social organization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Coordination of the decisions of its individual members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No need for the concept of social welfare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5826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Knowledge, foresight, and equilibrium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81200" y="1196975"/>
            <a:ext cx="8291264" cy="4929188"/>
          </a:xfrm>
        </p:spPr>
        <p:txBody>
          <a:bodyPr/>
          <a:lstStyle/>
          <a:p>
            <a:r>
              <a:rPr lang="en-US" dirty="0"/>
              <a:t>Disequilibrium</a:t>
            </a:r>
          </a:p>
          <a:p>
            <a:pPr lvl="1"/>
            <a:r>
              <a:rPr lang="en-US" dirty="0"/>
              <a:t>Imperfect</a:t>
            </a:r>
            <a:br>
              <a:rPr lang="en-US" dirty="0"/>
            </a:br>
            <a:r>
              <a:rPr lang="en-US" dirty="0"/>
              <a:t>knowledge</a:t>
            </a:r>
          </a:p>
          <a:p>
            <a:pPr lvl="1"/>
            <a:r>
              <a:rPr lang="en-US" dirty="0"/>
              <a:t>Uncomplete</a:t>
            </a:r>
            <a:br>
              <a:rPr lang="en-US" dirty="0"/>
            </a:br>
            <a:r>
              <a:rPr lang="en-US" dirty="0"/>
              <a:t>coordination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>
              <a:buFont typeface="Wingdings" panose="05000000000000000000" pitchFamily="2" charset="2"/>
              <a:buChar char="ð"/>
            </a:pPr>
            <a:r>
              <a:rPr lang="en-US" dirty="0"/>
              <a:t>Perfect foresight as result of, not condition for equilibrium</a:t>
            </a:r>
          </a:p>
          <a:p>
            <a:pPr>
              <a:buFont typeface="Wingdings" panose="05000000000000000000" pitchFamily="2" charset="2"/>
              <a:buChar char="ð"/>
            </a:pPr>
            <a:r>
              <a:rPr lang="en-US" dirty="0"/>
              <a:t>Profit opportunities directing coordination process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0"/>
          </p:nvPr>
        </p:nvSpPr>
        <p:spPr>
          <a:xfrm>
            <a:off x="6816080" y="1196752"/>
            <a:ext cx="3390528" cy="4929188"/>
          </a:xfrm>
        </p:spPr>
        <p:txBody>
          <a:bodyPr/>
          <a:lstStyle/>
          <a:p>
            <a:r>
              <a:rPr lang="en-US" dirty="0"/>
              <a:t>Equilibrium</a:t>
            </a:r>
          </a:p>
          <a:p>
            <a:pPr lvl="1"/>
            <a:r>
              <a:rPr lang="en-US" dirty="0"/>
              <a:t>Perfect</a:t>
            </a:r>
            <a:br>
              <a:rPr lang="en-US" dirty="0"/>
            </a:br>
            <a:r>
              <a:rPr lang="en-US" dirty="0"/>
              <a:t>knowledge</a:t>
            </a:r>
          </a:p>
          <a:p>
            <a:pPr lvl="1"/>
            <a:r>
              <a:rPr lang="en-US" dirty="0"/>
              <a:t>Complete</a:t>
            </a:r>
            <a:br>
              <a:rPr lang="en-US" dirty="0"/>
            </a:br>
            <a:r>
              <a:rPr lang="en-US" dirty="0"/>
              <a:t>coordination</a:t>
            </a:r>
          </a:p>
          <a:p>
            <a:pPr lvl="2"/>
            <a:r>
              <a:rPr lang="en-US" dirty="0"/>
              <a:t>Information (prices)</a:t>
            </a:r>
          </a:p>
          <a:p>
            <a:pPr lvl="2"/>
            <a:r>
              <a:rPr lang="en-US" dirty="0"/>
              <a:t>Action (exchange)</a:t>
            </a:r>
          </a:p>
          <a:p>
            <a:pPr lvl="2">
              <a:buFont typeface="Wingdings" panose="05000000000000000000" pitchFamily="2" charset="2"/>
              <a:buChar char="ð"/>
            </a:pPr>
            <a:r>
              <a:rPr lang="en-US" b="1" dirty="0"/>
              <a:t>Market clearing</a:t>
            </a:r>
          </a:p>
        </p:txBody>
      </p:sp>
      <p:sp>
        <p:nvSpPr>
          <p:cNvPr id="6" name="Arrow: Right 5"/>
          <p:cNvSpPr/>
          <p:nvPr/>
        </p:nvSpPr>
        <p:spPr>
          <a:xfrm>
            <a:off x="5087888" y="2420888"/>
            <a:ext cx="1512168" cy="72008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45051" y="3356992"/>
            <a:ext cx="35978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Entrepreneurial-competitive process</a:t>
            </a:r>
            <a:b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(communicating information)</a:t>
            </a:r>
          </a:p>
          <a:p>
            <a:pPr algn="ctr"/>
            <a:endParaRPr 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Price movements and</a:t>
            </a:r>
            <a:b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changing patterns of product quality</a:t>
            </a:r>
            <a:b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983393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task of allocation mechanisms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Generating information …</a:t>
            </a:r>
          </a:p>
          <a:p>
            <a:pPr lvl="1"/>
            <a:r>
              <a:rPr lang="en-US" dirty="0"/>
              <a:t>… about all benefits of employing resources in alternative uses</a:t>
            </a:r>
          </a:p>
          <a:p>
            <a:pPr lvl="1">
              <a:buFont typeface="Wingdings" panose="05000000000000000000" pitchFamily="2" charset="2"/>
              <a:buChar char="ð"/>
            </a:pPr>
            <a:r>
              <a:rPr lang="en-US" dirty="0">
                <a:solidFill>
                  <a:srgbClr val="0070C0"/>
                </a:solidFill>
              </a:rPr>
              <a:t>Market system: Price signals</a:t>
            </a:r>
          </a:p>
          <a:p>
            <a:endParaRPr lang="en-US" dirty="0"/>
          </a:p>
          <a:p>
            <a:r>
              <a:rPr lang="en-US" dirty="0"/>
              <a:t>Motivating people …</a:t>
            </a:r>
          </a:p>
          <a:p>
            <a:pPr lvl="1"/>
            <a:r>
              <a:rPr lang="en-US" dirty="0"/>
              <a:t>… to take account of this information (perception, alertness)</a:t>
            </a:r>
          </a:p>
          <a:p>
            <a:pPr lvl="1">
              <a:buFont typeface="Wingdings" panose="05000000000000000000" pitchFamily="2" charset="2"/>
              <a:buChar char="ð"/>
            </a:pPr>
            <a:r>
              <a:rPr lang="en-US" dirty="0">
                <a:solidFill>
                  <a:srgbClr val="0070C0"/>
                </a:solidFill>
              </a:rPr>
              <a:t>Market system: Profit incentives</a:t>
            </a:r>
          </a:p>
          <a:p>
            <a:pPr lvl="1"/>
            <a:endParaRPr lang="en-US" dirty="0"/>
          </a:p>
          <a:p>
            <a:pPr>
              <a:buFont typeface="Wingdings" panose="05000000000000000000" pitchFamily="2" charset="2"/>
              <a:buChar char="ð"/>
            </a:pPr>
            <a:r>
              <a:rPr lang="en-US" b="1" dirty="0">
                <a:solidFill>
                  <a:srgbClr val="0070C0"/>
                </a:solidFill>
              </a:rPr>
              <a:t>Mobilization of information (Hayek)</a:t>
            </a:r>
          </a:p>
        </p:txBody>
      </p:sp>
    </p:spTree>
    <p:extLst>
      <p:ext uri="{BB962C8B-B14F-4D97-AF65-F5344CB8AC3E}">
        <p14:creationId xmlns:p14="http://schemas.microsoft.com/office/powerpoint/2010/main" val="1711328641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neoclassical price-quantity-analytics:</a:t>
            </a:r>
            <a:br>
              <a:rPr lang="en-US" dirty="0"/>
            </a:br>
            <a:r>
              <a:rPr lang="en-US" dirty="0"/>
              <a:t>Coordination between resource owners and consumers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927648" y="1700808"/>
            <a:ext cx="6552728" cy="4032448"/>
            <a:chOff x="1691680" y="1556792"/>
            <a:chExt cx="4032448" cy="3816424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1691680" y="1556792"/>
              <a:ext cx="0" cy="3816424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>
              <a:cxnSpLocks/>
            </p:cNvCxnSpPr>
            <p:nvPr/>
          </p:nvCxnSpPr>
          <p:spPr>
            <a:xfrm>
              <a:off x="1691680" y="5373216"/>
              <a:ext cx="4032448" cy="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614742" y="16985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67470" y="5696703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503712" y="2177258"/>
            <a:ext cx="3960440" cy="31683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8832304" y="5589240"/>
            <a:ext cx="936104" cy="64807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791321" y="5818755"/>
            <a:ext cx="1075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given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19802" y="515254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3698160" y="2158982"/>
            <a:ext cx="3202791" cy="28541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17527" y="194432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20" name="Oval 19"/>
          <p:cNvSpPr/>
          <p:nvPr/>
        </p:nvSpPr>
        <p:spPr>
          <a:xfrm>
            <a:off x="6601395" y="1834946"/>
            <a:ext cx="936104" cy="64807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059074" y="2433483"/>
            <a:ext cx="2782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universal opportunity costs</a:t>
            </a:r>
          </a:p>
        </p:txBody>
      </p:sp>
      <p:sp>
        <p:nvSpPr>
          <p:cNvPr id="22" name="Oval 21"/>
          <p:cNvSpPr/>
          <p:nvPr/>
        </p:nvSpPr>
        <p:spPr>
          <a:xfrm>
            <a:off x="6607110" y="1834946"/>
            <a:ext cx="936104" cy="64807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104111" y="5013176"/>
            <a:ext cx="936104" cy="64807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138352" y="4291035"/>
            <a:ext cx="3332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conjectural market demand and </a:t>
            </a:r>
            <a:br>
              <a:rPr lang="en-US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price as one </a:t>
            </a:r>
            <a:r>
              <a:rPr lang="en-US" b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many </a:t>
            </a:r>
            <a:r>
              <a:rPr lang="en-US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factors only</a:t>
            </a:r>
          </a:p>
        </p:txBody>
      </p:sp>
    </p:spTree>
    <p:extLst>
      <p:ext uri="{BB962C8B-B14F-4D97-AF65-F5344CB8AC3E}">
        <p14:creationId xmlns:p14="http://schemas.microsoft.com/office/powerpoint/2010/main" val="3570764882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Nirwana</a:t>
            </a:r>
            <a:r>
              <a:rPr lang="en-US" dirty="0"/>
              <a:t> critique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Orthodox welfare and competition framework</a:t>
            </a:r>
          </a:p>
          <a:p>
            <a:pPr lvl="1"/>
            <a:r>
              <a:rPr lang="en-US" dirty="0"/>
              <a:t>All relevant information is already possessed</a:t>
            </a:r>
          </a:p>
          <a:p>
            <a:pPr lvl="1"/>
            <a:r>
              <a:rPr lang="en-US" dirty="0"/>
              <a:t>Problematic notion of “social welfare”</a:t>
            </a:r>
          </a:p>
          <a:p>
            <a:pPr lvl="1">
              <a:buFont typeface="Wingdings" panose="05000000000000000000" pitchFamily="2" charset="2"/>
              <a:buChar char="ð"/>
            </a:pPr>
            <a:r>
              <a:rPr lang="en-US" dirty="0"/>
              <a:t>Efficiency judgements based on irrelevant yardstick of omniscience (</a:t>
            </a:r>
            <a:r>
              <a:rPr lang="en-US" dirty="0" err="1"/>
              <a:t>nirwana</a:t>
            </a:r>
            <a:r>
              <a:rPr lang="en-US" dirty="0"/>
              <a:t> critique of the irrelevant alternative)</a:t>
            </a:r>
          </a:p>
          <a:p>
            <a:endParaRPr lang="en-US" dirty="0"/>
          </a:p>
          <a:p>
            <a:r>
              <a:rPr lang="en-US" dirty="0"/>
              <a:t>Entrepreneurial competitive process</a:t>
            </a:r>
          </a:p>
          <a:p>
            <a:pPr lvl="1"/>
            <a:r>
              <a:rPr lang="en-US" dirty="0"/>
              <a:t>Decisions reflect the most up-to-date intelligence gathered by alert, profit-motivated entrepreneurs</a:t>
            </a:r>
          </a:p>
          <a:p>
            <a:pPr lvl="1"/>
            <a:r>
              <a:rPr lang="en-US" dirty="0"/>
              <a:t>Actions based on these decisions effectively communicate information to others</a:t>
            </a:r>
          </a:p>
          <a:p>
            <a:pPr lvl="1">
              <a:buFont typeface="Wingdings" panose="05000000000000000000" pitchFamily="2" charset="2"/>
              <a:buChar char="ð"/>
            </a:pPr>
            <a:r>
              <a:rPr lang="en-US" dirty="0"/>
              <a:t>Improvement (gradual elimination of imperfect knowledge) rather than optimality (omniscience)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01047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noProof="0" dirty="0"/>
              <a:t>Outline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>
                <a:solidFill>
                  <a:schemeClr val="bg1">
                    <a:lumMod val="50000"/>
                  </a:schemeClr>
                </a:solidFill>
              </a:rPr>
              <a:t>Introduction and Overview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>
                <a:solidFill>
                  <a:schemeClr val="bg1">
                    <a:lumMod val="50000"/>
                  </a:schemeClr>
                </a:solidFill>
              </a:rPr>
              <a:t>Human Action and Social Coordination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dirty="0">
                <a:solidFill>
                  <a:schemeClr val="bg1">
                    <a:lumMod val="50000"/>
                  </a:schemeClr>
                </a:solidFill>
              </a:rPr>
              <a:t>Economic Order and Principles of Policy Making</a:t>
            </a:r>
            <a:endParaRPr lang="en-US" altLang="de-DE" noProof="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>
                <a:solidFill>
                  <a:schemeClr val="bg1">
                    <a:lumMod val="50000"/>
                  </a:schemeClr>
                </a:solidFill>
              </a:rPr>
              <a:t>Market Mechanisms and Government Interventions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dirty="0">
                <a:solidFill>
                  <a:schemeClr val="bg1">
                    <a:lumMod val="50000"/>
                  </a:schemeClr>
                </a:solidFill>
              </a:rPr>
              <a:t>Externalities and Public Goods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>
                <a:solidFill>
                  <a:schemeClr val="bg1">
                    <a:lumMod val="50000"/>
                  </a:schemeClr>
                </a:solidFill>
              </a:rPr>
              <a:t>Competition and Antitrust Policy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b="1" dirty="0"/>
              <a:t>Information Deficiencies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>
                <a:solidFill>
                  <a:schemeClr val="bg1">
                    <a:lumMod val="50000"/>
                  </a:schemeClr>
                </a:solidFill>
              </a:rPr>
              <a:t>Redistribution and Social Policy</a:t>
            </a:r>
          </a:p>
        </p:txBody>
      </p:sp>
    </p:spTree>
    <p:extLst>
      <p:ext uri="{BB962C8B-B14F-4D97-AF65-F5344CB8AC3E}">
        <p14:creationId xmlns:p14="http://schemas.microsoft.com/office/powerpoint/2010/main" val="3745271637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1DCD796-06BB-4752-B421-478E8E3E9851}"/>
              </a:ext>
            </a:extLst>
          </p:cNvPr>
          <p:cNvGrpSpPr/>
          <p:nvPr/>
        </p:nvGrpSpPr>
        <p:grpSpPr>
          <a:xfrm>
            <a:off x="609600" y="2060848"/>
            <a:ext cx="10972800" cy="3240360"/>
            <a:chOff x="609600" y="2132856"/>
            <a:chExt cx="10972800" cy="309634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279F0DF-825C-47A4-B5EF-76DB28FF4DE5}"/>
                </a:ext>
              </a:extLst>
            </p:cNvPr>
            <p:cNvSpPr/>
            <p:nvPr/>
          </p:nvSpPr>
          <p:spPr>
            <a:xfrm>
              <a:off x="609600" y="2132856"/>
              <a:ext cx="10972800" cy="309634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BCDB86D-B0AC-4695-A5CF-E8FBC0F18AD4}"/>
                </a:ext>
              </a:extLst>
            </p:cNvPr>
            <p:cNvSpPr txBox="1"/>
            <p:nvPr/>
          </p:nvSpPr>
          <p:spPr>
            <a:xfrm>
              <a:off x="9768408" y="3327085"/>
              <a:ext cx="1584176" cy="6764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SEC</a:t>
              </a:r>
              <a:b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classification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1EE4C0D-7B87-4ABC-8507-FA706F3AB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Informational categories of goods (and services)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B1458-2C3D-4D7F-99E5-90E5916D4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Neoclassical goods</a:t>
            </a:r>
          </a:p>
          <a:p>
            <a:pPr lvl="1"/>
            <a:r>
              <a:rPr lang="en-US" dirty="0"/>
              <a:t>Perfect information with respect to all characteristics</a:t>
            </a:r>
          </a:p>
          <a:p>
            <a:pPr>
              <a:spcBef>
                <a:spcPts val="1800"/>
              </a:spcBef>
            </a:pPr>
            <a:r>
              <a:rPr lang="en-US" dirty="0"/>
              <a:t>Search/inspection goods</a:t>
            </a:r>
          </a:p>
          <a:p>
            <a:pPr lvl="1"/>
            <a:r>
              <a:rPr lang="en-US" dirty="0"/>
              <a:t>Low cost for gathering information before contract is closed</a:t>
            </a:r>
          </a:p>
          <a:p>
            <a:pPr>
              <a:spcBef>
                <a:spcPts val="1800"/>
              </a:spcBef>
            </a:pPr>
            <a:r>
              <a:rPr lang="en-US" dirty="0"/>
              <a:t>Experience goods</a:t>
            </a:r>
          </a:p>
          <a:p>
            <a:pPr lvl="1"/>
            <a:r>
              <a:rPr lang="en-US" dirty="0"/>
              <a:t>Quality only fully known after consumption is completed </a:t>
            </a:r>
            <a:br>
              <a:rPr lang="en-US" dirty="0"/>
            </a:br>
            <a:r>
              <a:rPr lang="en-US" dirty="0"/>
              <a:t>or very high ex-ante information costs</a:t>
            </a:r>
          </a:p>
          <a:p>
            <a:pPr>
              <a:spcBef>
                <a:spcPts val="1800"/>
              </a:spcBef>
            </a:pPr>
            <a:r>
              <a:rPr lang="en-US" dirty="0"/>
              <a:t>Credence goods</a:t>
            </a:r>
          </a:p>
          <a:p>
            <a:pPr lvl="1"/>
            <a:r>
              <a:rPr lang="en-US" dirty="0"/>
              <a:t>True quality will never be fully known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ð"/>
            </a:pPr>
            <a:r>
              <a:rPr lang="en-US" b="1" dirty="0"/>
              <a:t>Increasingly difficult pre-purchase evaluation of quality, functions, features, price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25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4F0E9-817E-4BA0-99E4-0E7F2285D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information deficiencies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F80EF-AB80-4EDB-A848-664C67DCC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Uncertainty</a:t>
            </a:r>
          </a:p>
          <a:p>
            <a:pPr lvl="1"/>
            <a:r>
              <a:rPr lang="en-US" dirty="0"/>
              <a:t>Unknown future </a:t>
            </a:r>
            <a:r>
              <a:rPr lang="en-US" dirty="0">
                <a:sym typeface="Wingdings" panose="05000000000000000000" pitchFamily="2" charset="2"/>
              </a:rPr>
              <a:t> risk management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Failing insurance markets due to lack of probabilities/valuation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Excessive entrepreneurial risk aversion?</a:t>
            </a:r>
            <a:endParaRPr lang="en-US" dirty="0"/>
          </a:p>
          <a:p>
            <a:endParaRPr lang="en-US" dirty="0"/>
          </a:p>
          <a:p>
            <a:r>
              <a:rPr lang="en-US" dirty="0"/>
              <a:t>Ignorance</a:t>
            </a:r>
          </a:p>
          <a:p>
            <a:pPr lvl="1"/>
            <a:r>
              <a:rPr lang="en-US" dirty="0"/>
              <a:t>Asymmetric information</a:t>
            </a:r>
          </a:p>
          <a:p>
            <a:pPr lvl="1"/>
            <a:r>
              <a:rPr lang="en-US" dirty="0"/>
              <a:t>Ignorance of utility (health care, prophylaxis, education, old-age provision)</a:t>
            </a:r>
          </a:p>
          <a:p>
            <a:pPr lvl="1"/>
            <a:r>
              <a:rPr lang="en-US" dirty="0"/>
              <a:t>Ignorance of (equilibrium) prices (search costs)</a:t>
            </a:r>
          </a:p>
        </p:txBody>
      </p:sp>
    </p:spTree>
    <p:extLst>
      <p:ext uri="{BB962C8B-B14F-4D97-AF65-F5344CB8AC3E}">
        <p14:creationId xmlns:p14="http://schemas.microsoft.com/office/powerpoint/2010/main" val="1830110672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C3477-E025-47AB-B426-DC9812FF7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institutional economics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5C3A1-2AAA-46ED-9681-A755FC116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Property Rights Approach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Transaction Costs Theory</a:t>
            </a:r>
          </a:p>
          <a:p>
            <a:r>
              <a:rPr lang="en-US" b="1" dirty="0"/>
              <a:t>Agency Theory (principal-agent-relations)</a:t>
            </a:r>
          </a:p>
          <a:p>
            <a:pPr lvl="1"/>
            <a:r>
              <a:rPr lang="en-US" dirty="0"/>
              <a:t>Agent: Choses from multitude of options affecting him and the principal</a:t>
            </a:r>
          </a:p>
          <a:p>
            <a:pPr lvl="1"/>
            <a:r>
              <a:rPr lang="en-US" dirty="0"/>
              <a:t>Principal: Cannot watch all actions of the agent, only the outcome</a:t>
            </a:r>
          </a:p>
          <a:p>
            <a:pPr lvl="1"/>
            <a:r>
              <a:rPr lang="en-US" dirty="0"/>
              <a:t>Outcome: Depends on agent’s actions </a:t>
            </a:r>
            <a:r>
              <a:rPr lang="en-US" i="1" dirty="0"/>
              <a:t>and</a:t>
            </a:r>
            <a:r>
              <a:rPr lang="en-US" dirty="0"/>
              <a:t> external factors</a:t>
            </a:r>
          </a:p>
          <a:p>
            <a:pPr lvl="1"/>
            <a:r>
              <a:rPr lang="en-US" dirty="0"/>
              <a:t>Problem: Hidden information, hidden actions by the actor</a:t>
            </a:r>
          </a:p>
          <a:p>
            <a:pPr>
              <a:buFont typeface="Wingdings" panose="05000000000000000000" pitchFamily="2" charset="2"/>
              <a:buChar char="ð"/>
            </a:pPr>
            <a:r>
              <a:rPr lang="en-US" dirty="0"/>
              <a:t>Institutional circumstances (contract designs) matter for market outcomes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472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8D31F-FFEB-4F5E-B664-0B554DF4C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of departure</a:t>
            </a:r>
            <a:endParaRPr lang="de-D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5BB8E9-D817-4B53-9F50-4B8EFA6D1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 acts.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0642018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E7942-A456-45B1-9975-8F296069E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Asymmetric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4D7F9-2CC3-4C36-B1AE-8F4BA10BB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of the two co-operation partners is better informed than the other one</a:t>
            </a:r>
          </a:p>
          <a:p>
            <a:r>
              <a:rPr lang="en-US" dirty="0"/>
              <a:t>Coordination and motivation problems</a:t>
            </a:r>
          </a:p>
          <a:p>
            <a:pPr lvl="1"/>
            <a:r>
              <a:rPr lang="en-US" dirty="0"/>
              <a:t>Adverse selection</a:t>
            </a:r>
          </a:p>
          <a:p>
            <a:pPr lvl="2"/>
            <a:r>
              <a:rPr lang="en-US" dirty="0"/>
              <a:t>Quality uncertainty of the client with respect to his contractor before contract is closed</a:t>
            </a:r>
          </a:p>
          <a:p>
            <a:pPr lvl="2"/>
            <a:r>
              <a:rPr lang="en-US" dirty="0"/>
              <a:t>Choice of undesired contractual partners</a:t>
            </a:r>
          </a:p>
          <a:p>
            <a:pPr lvl="1"/>
            <a:r>
              <a:rPr lang="en-US" dirty="0"/>
              <a:t>Moral hazard</a:t>
            </a:r>
          </a:p>
          <a:p>
            <a:pPr lvl="2"/>
            <a:r>
              <a:rPr lang="en-US" dirty="0"/>
              <a:t>Distorted incentives after client and contractor are closing the contract</a:t>
            </a:r>
          </a:p>
          <a:p>
            <a:pPr lvl="2"/>
            <a:r>
              <a:rPr lang="en-US" dirty="0"/>
              <a:t>Information imbalance in favor of the contractor </a:t>
            </a:r>
            <a:r>
              <a:rPr lang="en-US" dirty="0">
                <a:sym typeface="Wingdings" panose="05000000000000000000" pitchFamily="2" charset="2"/>
              </a:rPr>
              <a:t> risk of exploitation</a:t>
            </a:r>
            <a:endParaRPr lang="en-US" dirty="0"/>
          </a:p>
          <a:p>
            <a:pPr lvl="1"/>
            <a:r>
              <a:rPr lang="en-US" dirty="0"/>
              <a:t>Hold-up</a:t>
            </a:r>
          </a:p>
          <a:p>
            <a:pPr lvl="2"/>
            <a:r>
              <a:rPr lang="en-US" dirty="0"/>
              <a:t>Contract-specific large investments (lock-in effect)</a:t>
            </a:r>
          </a:p>
          <a:p>
            <a:pPr lvl="2"/>
            <a:r>
              <a:rPr lang="en-US" dirty="0"/>
              <a:t>One-sided relationship of dependence </a:t>
            </a:r>
            <a:r>
              <a:rPr lang="en-US" dirty="0">
                <a:sym typeface="Wingdings" panose="05000000000000000000" pitchFamily="2" charset="2"/>
              </a:rPr>
              <a:t> risk of exploitation</a:t>
            </a:r>
            <a:endParaRPr lang="en-US" dirty="0"/>
          </a:p>
          <a:p>
            <a:pPr>
              <a:buFont typeface="Wingdings" panose="05000000000000000000" pitchFamily="2" charset="2"/>
              <a:buChar char="ð"/>
            </a:pPr>
            <a:r>
              <a:rPr lang="en-US" b="1" dirty="0"/>
              <a:t>Unexploited benefits of cooperation</a:t>
            </a:r>
          </a:p>
        </p:txBody>
      </p:sp>
    </p:spTree>
    <p:extLst>
      <p:ext uri="{BB962C8B-B14F-4D97-AF65-F5344CB8AC3E}">
        <p14:creationId xmlns:p14="http://schemas.microsoft.com/office/powerpoint/2010/main" val="2503436604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5C7ED-E5FB-44A7-AE39-3164059EC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“Market for lemons”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4DD99-E85F-417D-8276-7B5A836141B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196975"/>
            <a:ext cx="10972800" cy="492918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Bildergebnis für akerlof">
            <a:extLst>
              <a:ext uri="{FF2B5EF4-FFF2-40B4-BE49-F238E27FC236}">
                <a16:creationId xmlns:a16="http://schemas.microsoft.com/office/drawing/2014/main" id="{30EB6587-A08E-4E3E-8E02-100023B78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4" r="15165"/>
          <a:stretch/>
        </p:blipFill>
        <p:spPr bwMode="auto">
          <a:xfrm>
            <a:off x="10128449" y="1052736"/>
            <a:ext cx="152423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80F567-6CC9-4E8F-89F4-540F08DC41D2}"/>
              </a:ext>
            </a:extLst>
          </p:cNvPr>
          <p:cNvSpPr txBox="1"/>
          <p:nvPr/>
        </p:nvSpPr>
        <p:spPr>
          <a:xfrm>
            <a:off x="3214348" y="1039049"/>
            <a:ext cx="69156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George Arthur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Akerlof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(*1940)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The Market for Lemons: Quality Uncertainty and the Market Mechanism (1970)</a:t>
            </a:r>
          </a:p>
        </p:txBody>
      </p:sp>
      <p:pic>
        <p:nvPicPr>
          <p:cNvPr id="1028" name="Picture 4" descr="Bildergebnis für gebrauchtwagen">
            <a:extLst>
              <a:ext uri="{FF2B5EF4-FFF2-40B4-BE49-F238E27FC236}">
                <a16:creationId xmlns:a16="http://schemas.microsoft.com/office/drawing/2014/main" id="{1D1B8EB7-E45B-4CD6-B20B-368FA9FC1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898852"/>
            <a:ext cx="6340971" cy="422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39832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C827D-83C0-4ABB-9FC5-BAE1409FC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Asymmetric information: Entrepreneurial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04959-DF0F-4230-AE7F-35F1B1403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Enabling gains from cooperation</a:t>
            </a:r>
          </a:p>
        </p:txBody>
      </p:sp>
    </p:spTree>
    <p:extLst>
      <p:ext uri="{BB962C8B-B14F-4D97-AF65-F5344CB8AC3E}">
        <p14:creationId xmlns:p14="http://schemas.microsoft.com/office/powerpoint/2010/main" val="1076627830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EB088-EFA6-4FF7-8D95-6A710807B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Asymmetric information: Market-based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46613-3547-44DE-878D-3FA924F92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Screening</a:t>
            </a:r>
          </a:p>
          <a:p>
            <a:pPr lvl="1"/>
            <a:r>
              <a:rPr lang="en-US" dirty="0"/>
              <a:t>Self-information</a:t>
            </a:r>
          </a:p>
          <a:p>
            <a:pPr lvl="1"/>
            <a:r>
              <a:rPr lang="en-US" dirty="0"/>
              <a:t>Third-party advice</a:t>
            </a:r>
          </a:p>
          <a:p>
            <a:pPr>
              <a:spcBef>
                <a:spcPts val="1800"/>
              </a:spcBef>
            </a:pPr>
            <a:r>
              <a:rPr lang="en-US" b="1" dirty="0"/>
              <a:t>Signaling</a:t>
            </a:r>
          </a:p>
          <a:p>
            <a:pPr lvl="1"/>
            <a:r>
              <a:rPr lang="en-US" dirty="0"/>
              <a:t>Reputation building</a:t>
            </a:r>
          </a:p>
          <a:p>
            <a:pPr lvl="1"/>
            <a:r>
              <a:rPr lang="en-US" dirty="0"/>
              <a:t>Warranties</a:t>
            </a:r>
          </a:p>
          <a:p>
            <a:pPr lvl="1"/>
            <a:r>
              <a:rPr lang="en-US" dirty="0"/>
              <a:t>Excesses</a:t>
            </a:r>
          </a:p>
          <a:p>
            <a:pPr lvl="1"/>
            <a:r>
              <a:rPr lang="en-US" dirty="0"/>
              <a:t>Bonus-malus</a:t>
            </a:r>
          </a:p>
          <a:p>
            <a:pPr>
              <a:spcBef>
                <a:spcPts val="1800"/>
              </a:spcBef>
            </a:pPr>
            <a:r>
              <a:rPr lang="en-US" b="1" dirty="0"/>
              <a:t>Harmonizing interests</a:t>
            </a:r>
          </a:p>
          <a:p>
            <a:pPr lvl="1"/>
            <a:r>
              <a:rPr lang="en-US" dirty="0"/>
              <a:t>Profit-sharing (bonus systems)</a:t>
            </a:r>
          </a:p>
          <a:p>
            <a:pPr lvl="1"/>
            <a:r>
              <a:rPr lang="en-US" dirty="0"/>
              <a:t>Vertical integration</a:t>
            </a:r>
          </a:p>
        </p:txBody>
      </p:sp>
    </p:spTree>
    <p:extLst>
      <p:ext uri="{BB962C8B-B14F-4D97-AF65-F5344CB8AC3E}">
        <p14:creationId xmlns:p14="http://schemas.microsoft.com/office/powerpoint/2010/main" val="417797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noProof="0" dirty="0"/>
              <a:t>Outline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>
                <a:solidFill>
                  <a:schemeClr val="bg1">
                    <a:lumMod val="50000"/>
                  </a:schemeClr>
                </a:solidFill>
              </a:rPr>
              <a:t>Introduction and Overview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>
                <a:solidFill>
                  <a:schemeClr val="bg1">
                    <a:lumMod val="50000"/>
                  </a:schemeClr>
                </a:solidFill>
              </a:rPr>
              <a:t>Human Action and Social Coordination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dirty="0">
                <a:solidFill>
                  <a:schemeClr val="bg1">
                    <a:lumMod val="50000"/>
                  </a:schemeClr>
                </a:solidFill>
              </a:rPr>
              <a:t>Economic Order and Principles of Policy Making</a:t>
            </a:r>
            <a:endParaRPr lang="en-US" altLang="de-DE" noProof="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>
                <a:solidFill>
                  <a:schemeClr val="bg1">
                    <a:lumMod val="50000"/>
                  </a:schemeClr>
                </a:solidFill>
              </a:rPr>
              <a:t>Market Mechanisms and Government Interventions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dirty="0">
                <a:solidFill>
                  <a:schemeClr val="bg1">
                    <a:lumMod val="50000"/>
                  </a:schemeClr>
                </a:solidFill>
              </a:rPr>
              <a:t>Externalities and Public Goods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>
                <a:solidFill>
                  <a:schemeClr val="bg1">
                    <a:lumMod val="50000"/>
                  </a:schemeClr>
                </a:solidFill>
              </a:rPr>
              <a:t>Competition and Antitrust Policy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dirty="0">
                <a:solidFill>
                  <a:schemeClr val="bg1">
                    <a:lumMod val="50000"/>
                  </a:schemeClr>
                </a:solidFill>
              </a:rPr>
              <a:t>Information Deficiencies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b="1" noProof="0" dirty="0"/>
              <a:t>Redistribution and Social Policy</a:t>
            </a:r>
          </a:p>
        </p:txBody>
      </p:sp>
    </p:spTree>
    <p:extLst>
      <p:ext uri="{BB962C8B-B14F-4D97-AF65-F5344CB8AC3E}">
        <p14:creationId xmlns:p14="http://schemas.microsoft.com/office/powerpoint/2010/main" val="3524018126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F47DB-7993-48A3-866D-051AA4F8D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Redistribution: Pareto-improvements and the Rawlsian veil of ignorance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0F46415-35D2-45D5-834F-5213AEF58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1721858"/>
            <a:ext cx="4824536" cy="341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9F185B-757D-4677-97FD-F645D3BB2A4B}"/>
              </a:ext>
            </a:extLst>
          </p:cNvPr>
          <p:cNvSpPr txBox="1"/>
          <p:nvPr/>
        </p:nvSpPr>
        <p:spPr>
          <a:xfrm>
            <a:off x="609600" y="5949281"/>
            <a:ext cx="2678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Source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Philosophyink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(via Wikipedia)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BB06EB-B95B-42C8-ADE4-1352559342C5}"/>
              </a:ext>
            </a:extLst>
          </p:cNvPr>
          <p:cNvSpPr txBox="1"/>
          <p:nvPr/>
        </p:nvSpPr>
        <p:spPr>
          <a:xfrm>
            <a:off x="9120336" y="3833664"/>
            <a:ext cx="25490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John B. Rawls (1921 – 2002)</a:t>
            </a:r>
            <a:b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 Theory of Justice (1971)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8A947F-7BE2-493A-AEC8-86D885AE3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837" y="1196752"/>
            <a:ext cx="2014159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17539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790C9A-5F64-4372-A9E3-726FCB20B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vs. vertical equity</a:t>
            </a:r>
          </a:p>
        </p:txBody>
      </p:sp>
      <p:pic>
        <p:nvPicPr>
          <p:cNvPr id="1026" name="Picture 2" descr="horizontal-vertical-equity">
            <a:extLst>
              <a:ext uri="{FF2B5EF4-FFF2-40B4-BE49-F238E27FC236}">
                <a16:creationId xmlns:a16="http://schemas.microsoft.com/office/drawing/2014/main" id="{EB2F1307-C144-4F1B-A4CA-2F7137296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042990"/>
            <a:ext cx="8477251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498467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of taxation: Benefits vs. ability-to-pay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Benefits principle</a:t>
            </a:r>
          </a:p>
          <a:p>
            <a:r>
              <a:rPr lang="en-US" dirty="0"/>
              <a:t>Ability-to-pay principle</a:t>
            </a:r>
          </a:p>
          <a:p>
            <a:pPr lvl="1"/>
            <a:r>
              <a:rPr lang="en-US" dirty="0"/>
              <a:t>Horizontal equity (</a:t>
            </a:r>
            <a:r>
              <a:rPr lang="en-US" dirty="0">
                <a:sym typeface="Wingdings" panose="05000000000000000000" pitchFamily="2" charset="2"/>
              </a:rPr>
              <a:t> problem of loopholes)</a:t>
            </a:r>
            <a:endParaRPr lang="en-US" dirty="0"/>
          </a:p>
          <a:p>
            <a:pPr lvl="1"/>
            <a:r>
              <a:rPr lang="en-US" dirty="0"/>
              <a:t>Vertical equity (</a:t>
            </a:r>
            <a:r>
              <a:rPr lang="en-US" dirty="0">
                <a:sym typeface="Wingdings" panose="05000000000000000000" pitchFamily="2" charset="2"/>
              </a:rPr>
              <a:t> equal “relative” burden)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67692" y="3140968"/>
            <a:ext cx="8056619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170879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4A6FD-E8C9-4905-8FBE-498B53406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Redistribution: Utility interdependence and Pareto-improvements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0ADC8-B7F3-43C9-98FA-20E9BE82C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6977"/>
            <a:ext cx="10972800" cy="503833"/>
          </a:xfrm>
        </p:spPr>
        <p:txBody>
          <a:bodyPr/>
          <a:lstStyle/>
          <a:p>
            <a:r>
              <a:rPr lang="en-US" dirty="0"/>
              <a:t>Utility possibility frontier: Conflict segment and cooperation segments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A82D324-C453-48D3-A7DB-1A2D97F6806A}"/>
                  </a:ext>
                </a:extLst>
              </p14:cNvPr>
              <p14:cNvContentPartPr/>
              <p14:nvPr/>
            </p14:nvContentPartPr>
            <p14:xfrm>
              <a:off x="2846469" y="2178720"/>
              <a:ext cx="5510520" cy="3635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A82D324-C453-48D3-A7DB-1A2D97F6806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28469" y="2160720"/>
                <a:ext cx="5546160" cy="36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998D1BE-5E9E-4082-8E86-37D998AAD295}"/>
                  </a:ext>
                </a:extLst>
              </p14:cNvPr>
              <p14:cNvContentPartPr/>
              <p14:nvPr/>
            </p14:nvContentPartPr>
            <p14:xfrm>
              <a:off x="8285709" y="5664960"/>
              <a:ext cx="226800" cy="302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998D1BE-5E9E-4082-8E86-37D998AAD2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67738" y="5646960"/>
                <a:ext cx="262384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BCBBC03-E220-4058-9934-982420294209}"/>
                  </a:ext>
                </a:extLst>
              </p14:cNvPr>
              <p14:cNvContentPartPr/>
              <p14:nvPr/>
            </p14:nvContentPartPr>
            <p14:xfrm>
              <a:off x="8642469" y="5651280"/>
              <a:ext cx="341640" cy="378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BCBBC03-E220-4058-9934-98242029420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24469" y="5633280"/>
                <a:ext cx="37728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E4ABDE4-0206-41C8-97CC-FA948B3E715D}"/>
                  </a:ext>
                </a:extLst>
              </p14:cNvPr>
              <p14:cNvContentPartPr/>
              <p14:nvPr/>
            </p14:nvContentPartPr>
            <p14:xfrm>
              <a:off x="9120189" y="6034680"/>
              <a:ext cx="99720" cy="265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E4ABDE4-0206-41C8-97CC-FA948B3E715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102189" y="6016680"/>
                <a:ext cx="13536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A49F645-4F63-432E-8DD5-6F4E648761AD}"/>
                  </a:ext>
                </a:extLst>
              </p14:cNvPr>
              <p14:cNvContentPartPr/>
              <p14:nvPr/>
            </p14:nvContentPartPr>
            <p14:xfrm>
              <a:off x="9085629" y="5897520"/>
              <a:ext cx="221760" cy="424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A49F645-4F63-432E-8DD5-6F4E648761A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067629" y="5879505"/>
                <a:ext cx="257400" cy="460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F89006F-CD7C-4965-AF3F-A0CD48F2806B}"/>
                  </a:ext>
                </a:extLst>
              </p14:cNvPr>
              <p14:cNvContentPartPr/>
              <p14:nvPr/>
            </p14:nvContentPartPr>
            <p14:xfrm>
              <a:off x="9155829" y="6163920"/>
              <a:ext cx="158760" cy="37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F89006F-CD7C-4965-AF3F-A0CD48F2806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137829" y="6145920"/>
                <a:ext cx="194400" cy="7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CA31483E-99F5-482F-8075-3D6B7C7AAA5B}"/>
              </a:ext>
            </a:extLst>
          </p:cNvPr>
          <p:cNvGrpSpPr/>
          <p:nvPr/>
        </p:nvGrpSpPr>
        <p:grpSpPr>
          <a:xfrm>
            <a:off x="1975989" y="1954440"/>
            <a:ext cx="1035720" cy="621360"/>
            <a:chOff x="1975989" y="1954440"/>
            <a:chExt cx="1035720" cy="62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775EBB5-0526-4F10-864A-FC8D124360B2}"/>
                    </a:ext>
                  </a:extLst>
                </p14:cNvPr>
                <p14:cNvContentPartPr/>
                <p14:nvPr/>
              </p14:nvContentPartPr>
              <p14:xfrm>
                <a:off x="2712909" y="2041560"/>
                <a:ext cx="298800" cy="331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775EBB5-0526-4F10-864A-FC8D124360B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94909" y="2023920"/>
                  <a:ext cx="33444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CED7B17-07EE-4456-A6E5-6C910D638D1F}"/>
                    </a:ext>
                  </a:extLst>
                </p14:cNvPr>
                <p14:cNvContentPartPr/>
                <p14:nvPr/>
              </p14:nvContentPartPr>
              <p14:xfrm>
                <a:off x="1975989" y="1954440"/>
                <a:ext cx="310320" cy="365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CED7B17-07EE-4456-A6E5-6C910D638D1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57989" y="1936800"/>
                  <a:ext cx="34596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5BC28B0-DB76-4889-892E-B8EA80509497}"/>
                    </a:ext>
                  </a:extLst>
                </p14:cNvPr>
                <p14:cNvContentPartPr/>
                <p14:nvPr/>
              </p14:nvContentPartPr>
              <p14:xfrm>
                <a:off x="2416989" y="2251440"/>
                <a:ext cx="20880" cy="170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5BC28B0-DB76-4889-892E-B8EA8050949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99349" y="2233800"/>
                  <a:ext cx="565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2F300AC-BD99-4383-8976-31862D5BADBA}"/>
                    </a:ext>
                  </a:extLst>
                </p14:cNvPr>
                <p14:cNvContentPartPr/>
                <p14:nvPr/>
              </p14:nvContentPartPr>
              <p14:xfrm>
                <a:off x="2362989" y="2192040"/>
                <a:ext cx="205560" cy="383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2F300AC-BD99-4383-8976-31862D5BADB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45349" y="2174040"/>
                  <a:ext cx="241200" cy="41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C247BA7-8501-4862-B2CF-F30C3FFDEFF1}"/>
                  </a:ext>
                </a:extLst>
              </p14:cNvPr>
              <p14:cNvContentPartPr/>
              <p14:nvPr/>
            </p14:nvContentPartPr>
            <p14:xfrm>
              <a:off x="4303389" y="2844360"/>
              <a:ext cx="2736360" cy="19335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C247BA7-8501-4862-B2CF-F30C3FFDEFF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85389" y="2826360"/>
                <a:ext cx="2772000" cy="196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0190B0DF-DCBC-4758-A914-7F80B3FEB1CE}"/>
              </a:ext>
            </a:extLst>
          </p:cNvPr>
          <p:cNvGrpSpPr/>
          <p:nvPr/>
        </p:nvGrpSpPr>
        <p:grpSpPr>
          <a:xfrm>
            <a:off x="2958789" y="2836800"/>
            <a:ext cx="1396800" cy="850320"/>
            <a:chOff x="2958789" y="2836800"/>
            <a:chExt cx="1396800" cy="85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FA312C6-59F1-4262-91D9-39A679C1B036}"/>
                    </a:ext>
                  </a:extLst>
                </p14:cNvPr>
                <p14:cNvContentPartPr/>
                <p14:nvPr/>
              </p14:nvContentPartPr>
              <p14:xfrm>
                <a:off x="2958789" y="3632040"/>
                <a:ext cx="54000" cy="55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FA312C6-59F1-4262-91D9-39A679C1B03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40789" y="3614400"/>
                  <a:ext cx="896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853DDE4-90CD-4B24-B733-6C5A14530C28}"/>
                    </a:ext>
                  </a:extLst>
                </p14:cNvPr>
                <p14:cNvContentPartPr/>
                <p14:nvPr/>
              </p14:nvContentPartPr>
              <p14:xfrm>
                <a:off x="3073269" y="3429000"/>
                <a:ext cx="60480" cy="110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853DDE4-90CD-4B24-B733-6C5A14530C2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055629" y="3411000"/>
                  <a:ext cx="961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5FCBBC0-6496-4FFD-9D20-68CA057A6B02}"/>
                    </a:ext>
                  </a:extLst>
                </p14:cNvPr>
                <p14:cNvContentPartPr/>
                <p14:nvPr/>
              </p14:nvContentPartPr>
              <p14:xfrm>
                <a:off x="3154629" y="3021480"/>
                <a:ext cx="396000" cy="384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5FCBBC0-6496-4FFD-9D20-68CA057A6B0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136629" y="3003480"/>
                  <a:ext cx="43164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F6D24E9-9BDF-441B-9680-C42C84F2D3CD}"/>
                    </a:ext>
                  </a:extLst>
                </p14:cNvPr>
                <p14:cNvContentPartPr/>
                <p14:nvPr/>
              </p14:nvContentPartPr>
              <p14:xfrm>
                <a:off x="3689229" y="2872080"/>
                <a:ext cx="275040" cy="86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F6D24E9-9BDF-441B-9680-C42C84F2D3C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671229" y="2854440"/>
                  <a:ext cx="3106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6C9E64F-9015-4035-8CC7-6360857E3FEA}"/>
                    </a:ext>
                  </a:extLst>
                </p14:cNvPr>
                <p14:cNvContentPartPr/>
                <p14:nvPr/>
              </p14:nvContentPartPr>
              <p14:xfrm>
                <a:off x="4072629" y="2836800"/>
                <a:ext cx="282960" cy="20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6C9E64F-9015-4035-8CC7-6360857E3FE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054629" y="2819160"/>
                  <a:ext cx="31860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99276B3-5C24-4878-BAD7-DB1FADCECDC2}"/>
              </a:ext>
            </a:extLst>
          </p:cNvPr>
          <p:cNvGrpSpPr/>
          <p:nvPr/>
        </p:nvGrpSpPr>
        <p:grpSpPr>
          <a:xfrm>
            <a:off x="6358269" y="4813200"/>
            <a:ext cx="695160" cy="911520"/>
            <a:chOff x="6358269" y="4813200"/>
            <a:chExt cx="695160" cy="91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039C419-B181-484E-AEDC-6DE7B402913E}"/>
                    </a:ext>
                  </a:extLst>
                </p14:cNvPr>
                <p14:cNvContentPartPr/>
                <p14:nvPr/>
              </p14:nvContentPartPr>
              <p14:xfrm>
                <a:off x="7016709" y="4813200"/>
                <a:ext cx="36720" cy="63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039C419-B181-484E-AEDC-6DE7B402913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999069" y="4795200"/>
                  <a:ext cx="723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67BA29B-2310-473F-80A5-77A3BA1A64BF}"/>
                    </a:ext>
                  </a:extLst>
                </p14:cNvPr>
                <p14:cNvContentPartPr/>
                <p14:nvPr/>
              </p14:nvContentPartPr>
              <p14:xfrm>
                <a:off x="6846789" y="5041440"/>
                <a:ext cx="164160" cy="245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67BA29B-2310-473F-80A5-77A3BA1A64B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829149" y="5023800"/>
                  <a:ext cx="1998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4C8A619-9990-4B59-9BD4-E47230E93560}"/>
                    </a:ext>
                  </a:extLst>
                </p14:cNvPr>
                <p14:cNvContentPartPr/>
                <p14:nvPr/>
              </p14:nvContentPartPr>
              <p14:xfrm>
                <a:off x="6602709" y="5367600"/>
                <a:ext cx="180360" cy="217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4C8A619-9990-4B59-9BD4-E47230E9356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584709" y="5349600"/>
                  <a:ext cx="2160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42B3537-1A7C-4215-89F2-E78AFC5F7DE9}"/>
                    </a:ext>
                  </a:extLst>
                </p14:cNvPr>
                <p14:cNvContentPartPr/>
                <p14:nvPr/>
              </p14:nvContentPartPr>
              <p14:xfrm>
                <a:off x="6358269" y="5602680"/>
                <a:ext cx="223560" cy="122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42B3537-1A7C-4215-89F2-E78AFC5F7DE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340269" y="5584680"/>
                  <a:ext cx="259200" cy="157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94419604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29039-8DAB-4D77-BCAD-512110A73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Charity: Solving the free-rider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248DA-3A6C-4E61-BEBD-F0383FFC6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Conditional income sharing</a:t>
            </a:r>
          </a:p>
          <a:p>
            <a:r>
              <a:rPr lang="en-US" dirty="0"/>
              <a:t>Two-stage voting scheme</a:t>
            </a:r>
          </a:p>
        </p:txBody>
      </p:sp>
    </p:spTree>
    <p:extLst>
      <p:ext uri="{BB962C8B-B14F-4D97-AF65-F5344CB8AC3E}">
        <p14:creationId xmlns:p14="http://schemas.microsoft.com/office/powerpoint/2010/main" val="3330870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Subjective uneasiness </a:t>
            </a:r>
            <a:r>
              <a:rPr lang="en-US" b="1" dirty="0">
                <a:sym typeface="Wingdings"/>
              </a:rPr>
              <a:t> purposeful action</a:t>
            </a:r>
            <a:endParaRPr lang="en-US" b="1" dirty="0"/>
          </a:p>
          <a:p>
            <a:r>
              <a:rPr lang="en-US" dirty="0"/>
              <a:t>Action = Influencing circumstances of one’s life</a:t>
            </a:r>
          </a:p>
          <a:p>
            <a:r>
              <a:rPr lang="en-US" dirty="0"/>
              <a:t>Humans as universal entrepreneurs</a:t>
            </a:r>
          </a:p>
          <a:p>
            <a:pPr lvl="1"/>
            <a:r>
              <a:rPr lang="en-US" dirty="0"/>
              <a:t>Decision maker</a:t>
            </a:r>
          </a:p>
          <a:p>
            <a:pPr lvl="1"/>
            <a:r>
              <a:rPr lang="en-US" dirty="0"/>
              <a:t>Explorer (search for new means)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574000" y="4434713"/>
            <a:ext cx="5987008" cy="59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de-DE" sz="2000" i="1" kern="0" dirty="0"/>
              <a:t>Ludwig von </a:t>
            </a:r>
            <a:r>
              <a:rPr lang="de-DE" sz="2000" i="1" kern="0" dirty="0" err="1"/>
              <a:t>Mises</a:t>
            </a:r>
            <a:r>
              <a:rPr lang="de-DE" sz="2000" i="1" kern="0" dirty="0"/>
              <a:t> (1881 – 1973)</a:t>
            </a:r>
          </a:p>
          <a:p>
            <a:pPr marL="0" indent="0" algn="r">
              <a:buNone/>
            </a:pPr>
            <a:r>
              <a:rPr lang="de-DE" sz="1400" kern="0" dirty="0"/>
              <a:t>Nationalökonomie – Theorie des Handelns und Wirtschaftens (1940)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490" y="1180967"/>
            <a:ext cx="2139518" cy="325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95400" y="3798045"/>
            <a:ext cx="5485484" cy="2501826"/>
            <a:chOff x="577310" y="3654178"/>
            <a:chExt cx="5485484" cy="2501826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310" y="3654178"/>
              <a:ext cx="1667884" cy="2501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2246370" y="5686524"/>
              <a:ext cx="3816424" cy="469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Calibri" panose="020F050202020403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Symbol" panose="05050102010706020507" pitchFamily="18" charset="2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Courier New" panose="02070309020205020404" pitchFamily="49" charset="0"/>
                <a:buChar char="o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de-DE" sz="2000" kern="0" dirty="0"/>
                <a:t>http://mises.org/document/3250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1871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Prof. Dr. Stefan Kooths</a:t>
            </a:r>
          </a:p>
          <a:p>
            <a:pPr marL="0" indent="0">
              <a:buNone/>
            </a:pPr>
            <a:r>
              <a:rPr lang="en-US" dirty="0"/>
              <a:t>Head of Forecasting Center</a:t>
            </a:r>
          </a:p>
          <a:p>
            <a:pPr marL="0" indent="0">
              <a:buNone/>
            </a:pPr>
            <a:r>
              <a:rPr lang="en-US" dirty="0"/>
              <a:t>Kiel Institute for the World Economy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Office Berlin</a:t>
            </a:r>
          </a:p>
          <a:p>
            <a:pPr marL="0" indent="0">
              <a:buNone/>
            </a:pPr>
            <a:r>
              <a:rPr lang="en-US" dirty="0"/>
              <a:t>In den </a:t>
            </a:r>
            <a:r>
              <a:rPr lang="en-US" dirty="0" err="1"/>
              <a:t>Ministergärten</a:t>
            </a:r>
            <a:r>
              <a:rPr lang="en-US" dirty="0"/>
              <a:t> 8</a:t>
            </a:r>
          </a:p>
          <a:p>
            <a:pPr marL="0" indent="0">
              <a:buNone/>
            </a:pPr>
            <a:r>
              <a:rPr lang="en-US" dirty="0"/>
              <a:t>10117 Berlin</a:t>
            </a:r>
          </a:p>
          <a:p>
            <a:pPr marL="0" indent="0">
              <a:buNone/>
            </a:pPr>
            <a:r>
              <a:rPr lang="en-US" dirty="0"/>
              <a:t>030/2067-9664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stefan.kooths@ue-germany.com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www.kooths.de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228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Means, ends, and 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191513"/>
            <a:ext cx="11175032" cy="1934650"/>
          </a:xfrm>
        </p:spPr>
        <p:txBody>
          <a:bodyPr/>
          <a:lstStyle/>
          <a:p>
            <a:r>
              <a:rPr lang="en-US" dirty="0"/>
              <a:t>Reverse value imputation: The end does not „sanctify “ the means, but it </a:t>
            </a:r>
            <a:r>
              <a:rPr lang="en-US" b="1" dirty="0"/>
              <a:t>values</a:t>
            </a:r>
            <a:r>
              <a:rPr lang="en-US" dirty="0"/>
              <a:t> it!</a:t>
            </a:r>
          </a:p>
          <a:p>
            <a:r>
              <a:rPr lang="en-US" dirty="0"/>
              <a:t>Limited knowledge: Action under uncertainty (= speculation)</a:t>
            </a:r>
          </a:p>
          <a:p>
            <a:r>
              <a:rPr lang="en-US" dirty="0"/>
              <a:t>Rationality/„homo </a:t>
            </a:r>
            <a:r>
              <a:rPr lang="en-US" dirty="0" err="1"/>
              <a:t>oeconomicus</a:t>
            </a:r>
            <a:r>
              <a:rPr lang="en-US" dirty="0"/>
              <a:t>“: Humans do not purposefully act against their aims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ð"/>
            </a:pPr>
            <a:r>
              <a:rPr lang="en-US" b="1" dirty="0"/>
              <a:t>Allows for meaningful interpretation by others (= science)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04306" y="1403076"/>
            <a:ext cx="1274413" cy="1080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</a:rPr>
              <a:t>Means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08761" y="1403076"/>
            <a:ext cx="1224136" cy="1080120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</a:rPr>
              <a:t>End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060489" y="1518492"/>
            <a:ext cx="2160240" cy="849288"/>
            <a:chOff x="3509464" y="1378369"/>
            <a:chExt cx="2160240" cy="849288"/>
          </a:xfrm>
        </p:grpSpPr>
        <p:sp>
          <p:nvSpPr>
            <p:cNvPr id="6" name="Right Arrow 5"/>
            <p:cNvSpPr/>
            <p:nvPr/>
          </p:nvSpPr>
          <p:spPr>
            <a:xfrm>
              <a:off x="3509464" y="1378369"/>
              <a:ext cx="2160240" cy="849288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23186" y="1602958"/>
              <a:ext cx="7715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Calibri" panose="020F0502020204030204" pitchFamily="34" charset="0"/>
                </a:rPr>
                <a:t>Effect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171037" y="2660346"/>
            <a:ext cx="7858425" cy="1080120"/>
            <a:chOff x="647036" y="2660346"/>
            <a:chExt cx="7858425" cy="1080120"/>
          </a:xfrm>
        </p:grpSpPr>
        <p:sp>
          <p:nvSpPr>
            <p:cNvPr id="18" name="TextBox 17"/>
            <p:cNvSpPr txBox="1"/>
            <p:nvPr/>
          </p:nvSpPr>
          <p:spPr>
            <a:xfrm>
              <a:off x="647036" y="2989464"/>
              <a:ext cx="11432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</a:rPr>
                <a:t>Selection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84899" y="2660346"/>
              <a:ext cx="1274413" cy="10801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rtlCol="0" anchor="ctr" anchorCtr="1">
              <a:noAutofit/>
            </a:bodyPr>
            <a:lstStyle/>
            <a:p>
              <a:pPr algn="ctr"/>
              <a:r>
                <a:rPr lang="en-US" sz="2400" b="1" dirty="0">
                  <a:latin typeface="Calibri" panose="020F0502020204030204" pitchFamily="34" charset="0"/>
                </a:rPr>
                <a:t>Means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03027" y="2660346"/>
              <a:ext cx="1224136" cy="108012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rtlCol="0" anchor="ctr" anchorCtr="1">
              <a:noAutofit/>
            </a:bodyPr>
            <a:lstStyle/>
            <a:p>
              <a:pPr algn="ctr"/>
              <a:r>
                <a:rPr lang="en-US" sz="2400" b="1" dirty="0">
                  <a:latin typeface="Calibri" panose="020F0502020204030204" pitchFamily="34" charset="0"/>
                </a:rPr>
                <a:t>End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 rot="10800000">
              <a:off x="3550211" y="2775762"/>
              <a:ext cx="2160240" cy="849288"/>
              <a:chOff x="3509464" y="1378369"/>
              <a:chExt cx="2160240" cy="849288"/>
            </a:xfrm>
          </p:grpSpPr>
          <p:sp>
            <p:nvSpPr>
              <p:cNvPr id="13" name="Right Arrow 12"/>
              <p:cNvSpPr/>
              <p:nvPr/>
            </p:nvSpPr>
            <p:spPr>
              <a:xfrm>
                <a:off x="3509464" y="1378369"/>
                <a:ext cx="2160240" cy="849288"/>
              </a:xfrm>
              <a:prstGeom prst="rightArrow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10800000">
                <a:off x="3509464" y="1613845"/>
                <a:ext cx="13535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i="1" dirty="0">
                    <a:latin typeface="Calibri" panose="020F0502020204030204" pitchFamily="34" charset="0"/>
                  </a:rPr>
                  <a:t>Valuation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7247681" y="2835576"/>
              <a:ext cx="12577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</a:rPr>
                <a:t>Subjective</a:t>
              </a:r>
              <a:br>
                <a:rPr lang="en-US" sz="2000" dirty="0">
                  <a:latin typeface="Calibri" panose="020F0502020204030204" pitchFamily="34" charset="0"/>
                </a:rPr>
              </a:br>
              <a:r>
                <a:rPr lang="en-US" sz="2000" dirty="0">
                  <a:latin typeface="Calibri" panose="020F0502020204030204" pitchFamily="34" charset="0"/>
                </a:rPr>
                <a:t>judgment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456CED0-94B1-46B8-B882-9FBEA00EB1E6}"/>
              </a:ext>
            </a:extLst>
          </p:cNvPr>
          <p:cNvSpPr txBox="1"/>
          <p:nvPr/>
        </p:nvSpPr>
        <p:spPr>
          <a:xfrm>
            <a:off x="4858289" y="1176424"/>
            <a:ext cx="2448273" cy="1413984"/>
          </a:xfrm>
          <a:prstGeom prst="rect">
            <a:avLst/>
          </a:prstGeom>
          <a:noFill/>
          <a:ln w="19050">
            <a:solidFill>
              <a:srgbClr val="FFC000"/>
            </a:solidFill>
            <a:prstDash val="sysDash"/>
          </a:ln>
        </p:spPr>
        <p:txBody>
          <a:bodyPr wrap="square" rtlCol="0">
            <a:noAutofit/>
          </a:bodyPr>
          <a:lstStyle/>
          <a:p>
            <a:pPr algn="ctr"/>
            <a:r>
              <a:rPr lang="en-US" b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Speculation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98B8D1-FA43-4E31-AE5B-42B925476F8D}"/>
              </a:ext>
            </a:extLst>
          </p:cNvPr>
          <p:cNvSpPr txBox="1"/>
          <p:nvPr/>
        </p:nvSpPr>
        <p:spPr>
          <a:xfrm rot="16200000">
            <a:off x="8956895" y="2414294"/>
            <a:ext cx="1320739" cy="1572769"/>
          </a:xfrm>
          <a:prstGeom prst="rect">
            <a:avLst/>
          </a:prstGeom>
          <a:noFill/>
          <a:ln w="19050">
            <a:solidFill>
              <a:srgbClr val="FFC000"/>
            </a:solidFill>
            <a:prstDash val="sysDash"/>
          </a:ln>
        </p:spPr>
        <p:txBody>
          <a:bodyPr wrap="square" rtlCol="0" anchor="b" anchorCtr="1">
            <a:noAutofit/>
          </a:bodyPr>
          <a:lstStyle/>
          <a:p>
            <a:pPr algn="ctr"/>
            <a:r>
              <a:rPr lang="en-US" b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Speculation</a:t>
            </a:r>
          </a:p>
        </p:txBody>
      </p:sp>
    </p:spTree>
    <p:extLst>
      <p:ext uri="{BB962C8B-B14F-4D97-AF65-F5344CB8AC3E}">
        <p14:creationId xmlns:p14="http://schemas.microsoft.com/office/powerpoint/2010/main" val="86968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fundamental allocation problem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 needs</a:t>
            </a:r>
          </a:p>
          <a:p>
            <a:pPr lvl="1"/>
            <a:r>
              <a:rPr lang="en-US" dirty="0"/>
              <a:t>Subjectively felt uneasiness (reason for action)</a:t>
            </a:r>
          </a:p>
          <a:p>
            <a:pPr lvl="1"/>
            <a:r>
              <a:rPr lang="en-US" dirty="0"/>
              <a:t>Generally </a:t>
            </a:r>
            <a:r>
              <a:rPr lang="en-US" b="1" dirty="0">
                <a:solidFill>
                  <a:srgbClr val="00B050"/>
                </a:solidFill>
              </a:rPr>
              <a:t>unlimited</a:t>
            </a:r>
          </a:p>
          <a:p>
            <a:r>
              <a:rPr lang="en-US" dirty="0"/>
              <a:t>Goods</a:t>
            </a:r>
          </a:p>
          <a:p>
            <a:pPr lvl="1"/>
            <a:r>
              <a:rPr lang="en-US" dirty="0"/>
              <a:t>Means for (direct or indirect) satisfaction of a need</a:t>
            </a:r>
          </a:p>
          <a:p>
            <a:pPr lvl="1"/>
            <a:r>
              <a:rPr lang="en-US" dirty="0"/>
              <a:t>Generally </a:t>
            </a:r>
            <a:r>
              <a:rPr lang="en-US" b="1" dirty="0">
                <a:solidFill>
                  <a:srgbClr val="FF0000"/>
                </a:solidFill>
              </a:rPr>
              <a:t>limited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ð"/>
            </a:pPr>
            <a:r>
              <a:rPr lang="en-US" b="1" dirty="0"/>
              <a:t>Scarcity (allocation problem)</a:t>
            </a:r>
          </a:p>
          <a:p>
            <a:pPr lvl="1"/>
            <a:r>
              <a:rPr lang="en-US" dirty="0"/>
              <a:t>Not all needs can be fully satisfied</a:t>
            </a:r>
          </a:p>
          <a:p>
            <a:pPr lvl="1"/>
            <a:r>
              <a:rPr lang="en-US" dirty="0"/>
              <a:t>Selection inevitable</a:t>
            </a:r>
          </a:p>
          <a:p>
            <a:pPr lvl="2"/>
            <a:r>
              <a:rPr lang="en-US" dirty="0"/>
              <a:t>Ranking needs</a:t>
            </a:r>
          </a:p>
          <a:p>
            <a:pPr lvl="2"/>
            <a:r>
              <a:rPr lang="en-US" dirty="0"/>
              <a:t>Matching with disposable means (production possibilities)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Economic growth: Reduction of „uneasiness “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(more satisfaction by expanding the pool/productivity of means)</a:t>
            </a:r>
          </a:p>
        </p:txBody>
      </p:sp>
    </p:spTree>
    <p:extLst>
      <p:ext uri="{BB962C8B-B14F-4D97-AF65-F5344CB8AC3E}">
        <p14:creationId xmlns:p14="http://schemas.microsoft.com/office/powerpoint/2010/main" val="470099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allocation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Violence (military campaigns, robber barons)</a:t>
            </a:r>
          </a:p>
          <a:p>
            <a:r>
              <a:rPr lang="en-US" dirty="0"/>
              <a:t>Discrimination (Sex, Nationality, Age, …)</a:t>
            </a:r>
          </a:p>
          <a:p>
            <a:r>
              <a:rPr lang="en-US" dirty="0"/>
              <a:t>Greyhound racing („First come, first served“)</a:t>
            </a:r>
          </a:p>
          <a:p>
            <a:r>
              <a:rPr lang="en-US" dirty="0"/>
              <a:t>Communism („Each according to his/her need”)</a:t>
            </a:r>
          </a:p>
          <a:p>
            <a:r>
              <a:rPr lang="en-US" dirty="0"/>
              <a:t>Egalitarianism („Each the same“)</a:t>
            </a:r>
          </a:p>
          <a:p>
            <a:endParaRPr lang="en-US" dirty="0"/>
          </a:p>
          <a:p>
            <a:r>
              <a:rPr lang="en-US" b="1" dirty="0"/>
              <a:t>Market (competitive exchange mechanism)</a:t>
            </a:r>
          </a:p>
          <a:p>
            <a:pPr lvl="1"/>
            <a:r>
              <a:rPr lang="en-US" b="1" dirty="0"/>
              <a:t>Property rights</a:t>
            </a:r>
          </a:p>
          <a:p>
            <a:pPr lvl="1"/>
            <a:r>
              <a:rPr lang="en-US" b="1" dirty="0"/>
              <a:t>Voluntary exchange</a:t>
            </a:r>
          </a:p>
          <a:p>
            <a:pPr lvl="1">
              <a:buFont typeface="Wingdings" panose="05000000000000000000" pitchFamily="2" charset="2"/>
              <a:buChar char="ð"/>
            </a:pPr>
            <a:r>
              <a:rPr lang="en-US" b="1" dirty="0"/>
              <a:t>„Each according to his/her preferences </a:t>
            </a:r>
            <a:r>
              <a:rPr lang="en-US" b="1" i="1" dirty="0"/>
              <a:t>and</a:t>
            </a:r>
            <a:r>
              <a:rPr lang="en-US" b="1" dirty="0"/>
              <a:t> performance“</a:t>
            </a:r>
            <a:br>
              <a:rPr lang="en-US" b="1" dirty="0"/>
            </a:br>
            <a:r>
              <a:rPr lang="en-US" b="1" dirty="0"/>
              <a:t>(ability-to-pay resulting from market income = valuation by others)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2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Means, ends, arbitrage, speculation, and entrepreneurship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3404306" y="1403076"/>
            <a:ext cx="1274413" cy="1080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</a:rPr>
              <a:t>Means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08761" y="1403076"/>
            <a:ext cx="1224136" cy="1080120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</a:rPr>
              <a:t>End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013619" y="1518492"/>
            <a:ext cx="2160240" cy="849288"/>
            <a:chOff x="3509464" y="1378369"/>
            <a:chExt cx="2160240" cy="849288"/>
          </a:xfrm>
        </p:grpSpPr>
        <p:sp>
          <p:nvSpPr>
            <p:cNvPr id="7" name="Right Arrow 5"/>
            <p:cNvSpPr/>
            <p:nvPr/>
          </p:nvSpPr>
          <p:spPr>
            <a:xfrm>
              <a:off x="3509464" y="1378369"/>
              <a:ext cx="2160240" cy="849288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23186" y="1602958"/>
              <a:ext cx="17668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Calibri" panose="020F0502020204030204" pitchFamily="34" charset="0"/>
                </a:rPr>
                <a:t>Expected effect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71036" y="2989464"/>
            <a:ext cx="1143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Selection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08900" y="2660346"/>
            <a:ext cx="1274413" cy="1080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</a:rPr>
              <a:t>Means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27027" y="2660346"/>
            <a:ext cx="1224136" cy="1080120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</a:rPr>
              <a:t>End</a:t>
            </a:r>
          </a:p>
        </p:txBody>
      </p:sp>
      <p:grpSp>
        <p:nvGrpSpPr>
          <p:cNvPr id="13" name="Group 12"/>
          <p:cNvGrpSpPr/>
          <p:nvPr/>
        </p:nvGrpSpPr>
        <p:grpSpPr>
          <a:xfrm rot="10800000">
            <a:off x="5025049" y="2775762"/>
            <a:ext cx="2160240" cy="849288"/>
            <a:chOff x="3509464" y="1378369"/>
            <a:chExt cx="2160240" cy="849288"/>
          </a:xfrm>
        </p:grpSpPr>
        <p:sp>
          <p:nvSpPr>
            <p:cNvPr id="15" name="Right Arrow 12"/>
            <p:cNvSpPr/>
            <p:nvPr/>
          </p:nvSpPr>
          <p:spPr>
            <a:xfrm>
              <a:off x="3509464" y="1378369"/>
              <a:ext cx="2160240" cy="849288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 rot="10800000">
              <a:off x="3509464" y="1613845"/>
              <a:ext cx="13535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i="1" dirty="0">
                  <a:latin typeface="Calibri" panose="020F0502020204030204" pitchFamily="34" charset="0"/>
                </a:rPr>
                <a:t>Valuation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771681" y="2835576"/>
            <a:ext cx="1257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Subjective</a:t>
            </a:r>
            <a:br>
              <a:rPr lang="en-US" sz="2000" dirty="0">
                <a:latin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</a:rPr>
              <a:t>judgment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87194" y="4401108"/>
            <a:ext cx="29915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>
                <a:latin typeface="Calibri" panose="020F0502020204030204" pitchFamily="34" charset="0"/>
              </a:rPr>
              <a:t>Factor markets:</a:t>
            </a:r>
            <a:br>
              <a:rPr lang="en-US" sz="2000" b="1" dirty="0">
                <a:latin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</a:rPr>
              <a:t>Prices of resource services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01795" y="4401108"/>
            <a:ext cx="29270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</a:rPr>
              <a:t>(Future) product markets:</a:t>
            </a:r>
            <a:br>
              <a:rPr lang="en-US" sz="2000" b="1" dirty="0">
                <a:latin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</a:rPr>
              <a:t>Prices of consumer goods</a:t>
            </a:r>
          </a:p>
        </p:txBody>
      </p:sp>
      <p:sp>
        <p:nvSpPr>
          <p:cNvPr id="21" name="Arrow: Left-Right 20"/>
          <p:cNvSpPr/>
          <p:nvPr/>
        </p:nvSpPr>
        <p:spPr>
          <a:xfrm>
            <a:off x="5081049" y="4423163"/>
            <a:ext cx="2153402" cy="648072"/>
          </a:xfrm>
          <a:prstGeom prst="left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Box 21"/>
          <p:cNvSpPr txBox="1"/>
          <p:nvPr/>
        </p:nvSpPr>
        <p:spPr>
          <a:xfrm>
            <a:off x="5575166" y="4554996"/>
            <a:ext cx="1158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Arbitrage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31134" y="5224390"/>
            <a:ext cx="58464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latin typeface="Calibri" panose="020F0502020204030204" pitchFamily="34" charset="0"/>
              </a:rPr>
              <a:t>Imperfect communication</a:t>
            </a:r>
            <a:br>
              <a:rPr lang="en-US" sz="2000" i="1" dirty="0">
                <a:latin typeface="Calibri" panose="020F0502020204030204" pitchFamily="34" charset="0"/>
              </a:rPr>
            </a:br>
            <a:r>
              <a:rPr lang="en-US" sz="2000" i="1" dirty="0">
                <a:latin typeface="Calibri" panose="020F0502020204030204" pitchFamily="34" charset="0"/>
              </a:rPr>
              <a:t>between two markets</a:t>
            </a:r>
            <a:br>
              <a:rPr lang="en-US" sz="2000" i="1" dirty="0">
                <a:latin typeface="Calibri" panose="020F0502020204030204" pitchFamily="34" charset="0"/>
              </a:rPr>
            </a:br>
            <a:r>
              <a:rPr lang="en-US" sz="2000" i="1" dirty="0">
                <a:latin typeface="Calibri" panose="020F0502020204030204" pitchFamily="34" charset="0"/>
              </a:rPr>
              <a:t>(price of bundle of inputs ≠ price of consumption good)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58289" y="1176424"/>
            <a:ext cx="2448273" cy="1413984"/>
          </a:xfrm>
          <a:prstGeom prst="rect">
            <a:avLst/>
          </a:prstGeom>
          <a:noFill/>
          <a:ln w="19050">
            <a:solidFill>
              <a:srgbClr val="FFC000"/>
            </a:solidFill>
            <a:prstDash val="sysDash"/>
          </a:ln>
        </p:spPr>
        <p:txBody>
          <a:bodyPr wrap="square" rtlCol="0">
            <a:noAutofit/>
          </a:bodyPr>
          <a:lstStyle/>
          <a:p>
            <a:pPr algn="ctr"/>
            <a:r>
              <a:rPr lang="en-US" b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Speculation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8956895" y="2414294"/>
            <a:ext cx="1320739" cy="1572769"/>
          </a:xfrm>
          <a:prstGeom prst="rect">
            <a:avLst/>
          </a:prstGeom>
          <a:noFill/>
          <a:ln w="19050">
            <a:solidFill>
              <a:srgbClr val="FFC000"/>
            </a:solidFill>
            <a:prstDash val="sysDash"/>
          </a:ln>
        </p:spPr>
        <p:txBody>
          <a:bodyPr wrap="square" rtlCol="0" anchor="b" anchorCtr="1">
            <a:noAutofit/>
          </a:bodyPr>
          <a:lstStyle/>
          <a:p>
            <a:pPr algn="ctr"/>
            <a:r>
              <a:rPr lang="en-US" b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Speculation</a:t>
            </a:r>
          </a:p>
        </p:txBody>
      </p:sp>
    </p:spTree>
    <p:extLst>
      <p:ext uri="{BB962C8B-B14F-4D97-AF65-F5344CB8AC3E}">
        <p14:creationId xmlns:p14="http://schemas.microsoft.com/office/powerpoint/2010/main" val="325578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/>
      <p:bldP spid="11" grpId="0" animBg="1"/>
      <p:bldP spid="12" grpId="0" animBg="1"/>
      <p:bldP spid="14" grpId="0"/>
      <p:bldP spid="17" grpId="0"/>
      <p:bldP spid="18" grpId="0"/>
      <p:bldP spid="21" grpId="0" animBg="1"/>
      <p:bldP spid="22" grpId="0"/>
      <p:bldP spid="23" grpId="0"/>
      <p:bldP spid="24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market signal system: Profits, Losses, Bankruptcy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Profits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Revenues (value creation) &gt; Costs (value destruction)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Net creation of value</a:t>
            </a:r>
          </a:p>
          <a:p>
            <a:pPr lvl="1">
              <a:buFont typeface="Wingdings" panose="05000000000000000000" pitchFamily="2" charset="2"/>
              <a:buChar char="ð"/>
            </a:pPr>
            <a:r>
              <a:rPr lang="en-US" b="1" dirty="0">
                <a:solidFill>
                  <a:srgbClr val="00B050"/>
                </a:solidFill>
              </a:rPr>
              <a:t>Agent stays in the game, activity can be expanded</a:t>
            </a:r>
          </a:p>
          <a:p>
            <a:pPr>
              <a:spcBef>
                <a:spcPts val="1800"/>
              </a:spcBef>
            </a:pPr>
            <a:r>
              <a:rPr lang="en-US" b="1" dirty="0">
                <a:solidFill>
                  <a:srgbClr val="FFC000"/>
                </a:solidFill>
              </a:rPr>
              <a:t>Losses</a:t>
            </a:r>
          </a:p>
          <a:p>
            <a:pPr lvl="1"/>
            <a:r>
              <a:rPr lang="en-US" b="1" dirty="0">
                <a:solidFill>
                  <a:srgbClr val="FFC000"/>
                </a:solidFill>
              </a:rPr>
              <a:t>Revenues &lt; Costs</a:t>
            </a:r>
          </a:p>
          <a:p>
            <a:pPr lvl="1"/>
            <a:r>
              <a:rPr lang="en-US" b="1" dirty="0">
                <a:solidFill>
                  <a:srgbClr val="FFC000"/>
                </a:solidFill>
              </a:rPr>
              <a:t>Net destruction of value</a:t>
            </a:r>
          </a:p>
          <a:p>
            <a:pPr lvl="1">
              <a:buFont typeface="Wingdings" panose="05000000000000000000" pitchFamily="2" charset="2"/>
              <a:buChar char="ð"/>
            </a:pPr>
            <a:r>
              <a:rPr lang="en-US" b="1" dirty="0">
                <a:solidFill>
                  <a:srgbClr val="FFC000"/>
                </a:solidFill>
              </a:rPr>
              <a:t>Yellow card (warning): activity should be reduced/modified</a:t>
            </a:r>
          </a:p>
          <a:p>
            <a:pPr>
              <a:spcBef>
                <a:spcPts val="1800"/>
              </a:spcBef>
            </a:pPr>
            <a:r>
              <a:rPr lang="en-US" b="1" dirty="0">
                <a:solidFill>
                  <a:srgbClr val="FF0000"/>
                </a:solidFill>
              </a:rPr>
              <a:t>Bankruptcy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Revenues &lt;&lt; Costs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Net value destruction ongoing/at large scale</a:t>
            </a:r>
          </a:p>
          <a:p>
            <a:pPr lvl="1">
              <a:buFont typeface="Wingdings" panose="05000000000000000000" pitchFamily="2" charset="2"/>
              <a:buChar char="ð"/>
            </a:pPr>
            <a:r>
              <a:rPr lang="en-US" b="1" dirty="0">
                <a:solidFill>
                  <a:srgbClr val="FF0000"/>
                </a:solidFill>
              </a:rPr>
              <a:t>Red card (sending-off): activity must stop</a:t>
            </a:r>
          </a:p>
        </p:txBody>
      </p:sp>
    </p:spTree>
    <p:extLst>
      <p:ext uri="{BB962C8B-B14F-4D97-AF65-F5344CB8AC3E}">
        <p14:creationId xmlns:p14="http://schemas.microsoft.com/office/powerpoint/2010/main" val="2759403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Workable economic coordination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What are allocation mechanisms expected to do?</a:t>
            </a:r>
          </a:p>
          <a:p>
            <a:endParaRPr lang="en-US" dirty="0"/>
          </a:p>
          <a:p>
            <a:r>
              <a:rPr lang="en-US" b="1" dirty="0">
                <a:solidFill>
                  <a:srgbClr val="FFC000"/>
                </a:solidFill>
              </a:rPr>
              <a:t>Static functions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Consumer sovereignty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Efficient factor allocation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Performance-based income distribution</a:t>
            </a:r>
          </a:p>
          <a:p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Dynamic functions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Flexible adjustment to changing conditions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Technological progress/innovations</a:t>
            </a:r>
          </a:p>
          <a:p>
            <a:pPr lvl="1"/>
            <a:endParaRPr lang="en-US" dirty="0"/>
          </a:p>
          <a:p>
            <a:pPr>
              <a:buFont typeface="Wingdings" panose="05000000000000000000" pitchFamily="2" charset="2"/>
              <a:buChar char="ð"/>
            </a:pPr>
            <a:r>
              <a:rPr lang="en-US" b="1" dirty="0"/>
              <a:t>Coordination efficiency</a:t>
            </a:r>
          </a:p>
        </p:txBody>
      </p:sp>
    </p:spTree>
    <p:extLst>
      <p:ext uri="{BB962C8B-B14F-4D97-AF65-F5344CB8AC3E}">
        <p14:creationId xmlns:p14="http://schemas.microsoft.com/office/powerpoint/2010/main" val="635131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0C4E651-08EE-4A8B-A1D3-FACA9594393D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2D30E4-2102-46F3-A723-8200E11D9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Refresher course</a:t>
            </a:r>
            <a:endParaRPr lang="de-D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28671F-F717-46D1-9F28-025866ADD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Goods and value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983306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5FB2477-563E-42BC-B6C2-2452DE6128DC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Nature of goods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 need</a:t>
            </a:r>
          </a:p>
          <a:p>
            <a:pPr marL="0" indent="0">
              <a:buNone/>
            </a:pPr>
            <a:r>
              <a:rPr lang="en-US" dirty="0"/>
              <a:t>     +</a:t>
            </a:r>
          </a:p>
          <a:p>
            <a:r>
              <a:rPr lang="en-US" dirty="0"/>
              <a:t>Causal connection to satisfy such a need</a:t>
            </a:r>
          </a:p>
          <a:p>
            <a:pPr marL="0" indent="0">
              <a:buNone/>
            </a:pPr>
            <a:r>
              <a:rPr lang="en-US" dirty="0"/>
              <a:t>     +</a:t>
            </a:r>
          </a:p>
          <a:p>
            <a:r>
              <a:rPr lang="en-US" dirty="0"/>
              <a:t>Human knowledge of this causal connection</a:t>
            </a:r>
          </a:p>
          <a:p>
            <a:pPr marL="0" indent="0">
              <a:buNone/>
            </a:pPr>
            <a:r>
              <a:rPr lang="en-US" dirty="0"/>
              <a:t>     +</a:t>
            </a:r>
          </a:p>
          <a:p>
            <a:r>
              <a:rPr lang="en-US" dirty="0"/>
              <a:t>Sufficient command of the thing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ð"/>
            </a:pPr>
            <a:r>
              <a:rPr lang="en-US" b="1" dirty="0"/>
              <a:t>Subjectivist theory of goods</a:t>
            </a:r>
          </a:p>
          <a:p>
            <a:pPr lvl="1"/>
            <a:r>
              <a:rPr lang="en-US" dirty="0"/>
              <a:t>Good-character depends on human judgment</a:t>
            </a:r>
          </a:p>
          <a:p>
            <a:pPr lvl="1"/>
            <a:r>
              <a:rPr lang="en-US" dirty="0"/>
              <a:t>Quality/value not an objective property of the good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714" y="1046118"/>
            <a:ext cx="177619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70784" y="3710415"/>
            <a:ext cx="34211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i="1" dirty="0">
                <a:latin typeface="Calibri" panose="020F0502020204030204" pitchFamily="34" charset="0"/>
              </a:rPr>
              <a:t>Carl Menger (1840 – 1921)</a:t>
            </a:r>
            <a:br>
              <a:rPr lang="de-DE" sz="2000" i="1" dirty="0">
                <a:latin typeface="Calibri" panose="020F0502020204030204" pitchFamily="34" charset="0"/>
              </a:rPr>
            </a:br>
            <a:r>
              <a:rPr lang="de-DE" sz="1400" dirty="0">
                <a:latin typeface="Calibri" panose="020F0502020204030204" pitchFamily="34" charset="0"/>
              </a:rPr>
              <a:t>Grundsätze der Volkswirtschaftslehre (1871)</a:t>
            </a:r>
            <a:br>
              <a:rPr lang="de-DE" sz="1400" dirty="0">
                <a:latin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</a:rPr>
              <a:t>Principles of Economics </a:t>
            </a:r>
            <a:r>
              <a:rPr lang="de-DE" sz="1400" dirty="0">
                <a:latin typeface="Calibri" panose="020F0502020204030204" pitchFamily="34" charset="0"/>
              </a:rPr>
              <a:t>(1976)</a:t>
            </a:r>
            <a:endParaRPr lang="de-DE" sz="200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0B3DB6-506F-47F3-827D-EA46C673E5AB}"/>
              </a:ext>
            </a:extLst>
          </p:cNvPr>
          <p:cNvSpPr txBox="1"/>
          <p:nvPr/>
        </p:nvSpPr>
        <p:spPr>
          <a:xfrm>
            <a:off x="609600" y="2074606"/>
            <a:ext cx="6843178" cy="1354394"/>
          </a:xfrm>
          <a:prstGeom prst="rect">
            <a:avLst/>
          </a:prstGeom>
          <a:solidFill>
            <a:schemeClr val="accent5">
              <a:lumMod val="60000"/>
              <a:lumOff val="40000"/>
              <a:alpha val="9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Human perception of need satisfaction</a:t>
            </a:r>
          </a:p>
        </p:txBody>
      </p:sp>
    </p:spTree>
    <p:extLst>
      <p:ext uri="{BB962C8B-B14F-4D97-AF65-F5344CB8AC3E}">
        <p14:creationId xmlns:p14="http://schemas.microsoft.com/office/powerpoint/2010/main" val="167396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A28F8F-9884-456F-958E-5C3D03DD1353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68C59A-E72C-4D5A-A986-2D8248A95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Letters of indulgence: An economic good?</a:t>
            </a:r>
            <a:endParaRPr lang="de-D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27A025-DE2D-4E56-81A8-BD3D8C964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8208" y="1434635"/>
            <a:ext cx="3106688" cy="448643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2800" dirty="0"/>
              <a:t>“As soon as money in the coffer rings, the soul from purgatory’s fire springs.”</a:t>
            </a:r>
            <a:endParaRPr lang="de-DE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F84C5-B2DB-4D56-9FE5-CA9A77DCC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52736"/>
            <a:ext cx="6792980" cy="525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869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F50EF83-A5A7-4C98-B764-CF1F853B0AD4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4F816E-120E-4048-81DD-0A5E8A3D1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goods vs. economic goods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4CA67-8DA6-41CB-992F-0854209FDC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400" y="1196975"/>
            <a:ext cx="9511208" cy="4929188"/>
          </a:xfrm>
        </p:spPr>
        <p:txBody>
          <a:bodyPr/>
          <a:lstStyle/>
          <a:p>
            <a:r>
              <a:rPr lang="en-US" dirty="0"/>
              <a:t>Free goods</a:t>
            </a:r>
          </a:p>
          <a:p>
            <a:pPr lvl="1"/>
            <a:r>
              <a:rPr lang="en-US" dirty="0"/>
              <a:t>Availability ≥ requirements </a:t>
            </a:r>
          </a:p>
          <a:p>
            <a:pPr lvl="1"/>
            <a:r>
              <a:rPr lang="en-US" dirty="0"/>
              <a:t>Abundance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>
              <a:buFont typeface="Wingdings" panose="05000000000000000000" pitchFamily="2" charset="2"/>
              <a:buChar char="ð"/>
            </a:pPr>
            <a:r>
              <a:rPr lang="en-US" b="1" dirty="0"/>
              <a:t>Distinction depends on circumstances and knowledge</a:t>
            </a:r>
          </a:p>
          <a:p>
            <a:pPr lvl="1"/>
            <a:r>
              <a:rPr lang="en-US" dirty="0"/>
              <a:t>Economic character nothing inherent in goods</a:t>
            </a:r>
          </a:p>
          <a:p>
            <a:pPr lvl="1"/>
            <a:r>
              <a:rPr lang="en-US" dirty="0"/>
              <a:t>Only the relationship between availability and requirements matters</a:t>
            </a:r>
          </a:p>
          <a:p>
            <a:pPr>
              <a:buFont typeface="Wingdings" panose="05000000000000000000" pitchFamily="2" charset="2"/>
              <a:buChar char="ð"/>
            </a:pP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96AB0D-2A1D-4376-8A32-FA080D3472F1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dirty="0"/>
              <a:t>Economic goods</a:t>
            </a:r>
          </a:p>
          <a:p>
            <a:pPr lvl="1"/>
            <a:r>
              <a:rPr lang="en-US" dirty="0"/>
              <a:t>Availability &lt; requirements </a:t>
            </a:r>
          </a:p>
          <a:p>
            <a:pPr lvl="1"/>
            <a:r>
              <a:rPr lang="en-US" dirty="0"/>
              <a:t>Scarcity</a:t>
            </a:r>
          </a:p>
          <a:p>
            <a:pPr lvl="1"/>
            <a:endParaRPr lang="en-US" dirty="0"/>
          </a:p>
          <a:p>
            <a:endParaRPr lang="de-DE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4C25B24-7127-40FB-A196-D02F036D0A31}"/>
              </a:ext>
            </a:extLst>
          </p:cNvPr>
          <p:cNvGrpSpPr/>
          <p:nvPr/>
        </p:nvGrpSpPr>
        <p:grpSpPr>
          <a:xfrm>
            <a:off x="4784872" y="2636912"/>
            <a:ext cx="2967313" cy="606512"/>
            <a:chOff x="3507794" y="5733421"/>
            <a:chExt cx="2478243" cy="606512"/>
          </a:xfrm>
        </p:grpSpPr>
        <p:sp>
          <p:nvSpPr>
            <p:cNvPr id="6" name="Right Arrow 5">
              <a:extLst>
                <a:ext uri="{FF2B5EF4-FFF2-40B4-BE49-F238E27FC236}">
                  <a16:creationId xmlns:a16="http://schemas.microsoft.com/office/drawing/2014/main" id="{460A640C-DBAD-4F3C-A7B1-700ACD41D54C}"/>
                </a:ext>
              </a:extLst>
            </p:cNvPr>
            <p:cNvSpPr/>
            <p:nvPr/>
          </p:nvSpPr>
          <p:spPr>
            <a:xfrm>
              <a:off x="3507794" y="5733421"/>
              <a:ext cx="2478243" cy="606512"/>
            </a:xfrm>
            <a:prstGeom prst="rightArrow">
              <a:avLst>
                <a:gd name="adj1" fmla="val 50442"/>
                <a:gd name="adj2" fmla="val 54939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3663DA-BB17-4A77-963F-CC455EAF656B}"/>
                </a:ext>
              </a:extLst>
            </p:cNvPr>
            <p:cNvSpPr txBox="1"/>
            <p:nvPr/>
          </p:nvSpPr>
          <p:spPr>
            <a:xfrm>
              <a:off x="3507794" y="5836622"/>
              <a:ext cx="24782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Increase of needs</a:t>
              </a:r>
              <a:endParaRPr lang="de-DE" sz="200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71B61F6-E6A2-4247-B4FB-C12EBDE0EB3C}"/>
              </a:ext>
            </a:extLst>
          </p:cNvPr>
          <p:cNvGrpSpPr/>
          <p:nvPr/>
        </p:nvGrpSpPr>
        <p:grpSpPr>
          <a:xfrm>
            <a:off x="4784872" y="3358090"/>
            <a:ext cx="2967313" cy="606512"/>
            <a:chOff x="3507794" y="5733421"/>
            <a:chExt cx="2478243" cy="606512"/>
          </a:xfrm>
        </p:grpSpPr>
        <p:sp>
          <p:nvSpPr>
            <p:cNvPr id="9" name="Right Arrow 5">
              <a:extLst>
                <a:ext uri="{FF2B5EF4-FFF2-40B4-BE49-F238E27FC236}">
                  <a16:creationId xmlns:a16="http://schemas.microsoft.com/office/drawing/2014/main" id="{C8A7148C-A125-488C-A6B1-17EF313D276D}"/>
                </a:ext>
              </a:extLst>
            </p:cNvPr>
            <p:cNvSpPr/>
            <p:nvPr/>
          </p:nvSpPr>
          <p:spPr>
            <a:xfrm>
              <a:off x="3507794" y="5733421"/>
              <a:ext cx="2478243" cy="606512"/>
            </a:xfrm>
            <a:prstGeom prst="rightArrow">
              <a:avLst>
                <a:gd name="adj1" fmla="val 50442"/>
                <a:gd name="adj2" fmla="val 54939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8A9E8EF-B4D3-4CE7-87A8-C6665C6A6365}"/>
                </a:ext>
              </a:extLst>
            </p:cNvPr>
            <p:cNvSpPr txBox="1"/>
            <p:nvPr/>
          </p:nvSpPr>
          <p:spPr>
            <a:xfrm>
              <a:off x="3507794" y="5836622"/>
              <a:ext cx="24782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Population growth</a:t>
              </a:r>
              <a:endParaRPr lang="de-DE" sz="200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7A95CE1E-5421-47CE-819A-45A9B7817454}"/>
              </a:ext>
            </a:extLst>
          </p:cNvPr>
          <p:cNvSpPr/>
          <p:nvPr/>
        </p:nvSpPr>
        <p:spPr>
          <a:xfrm>
            <a:off x="4456898" y="4047065"/>
            <a:ext cx="3360010" cy="606512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AF7B8C-B48A-483C-A479-88A1E2FC518B}"/>
              </a:ext>
            </a:extLst>
          </p:cNvPr>
          <p:cNvSpPr txBox="1"/>
          <p:nvPr/>
        </p:nvSpPr>
        <p:spPr>
          <a:xfrm>
            <a:off x="4834316" y="4150266"/>
            <a:ext cx="2605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Technological progress</a:t>
            </a:r>
            <a:endParaRPr lang="de-DE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739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Kiel Institute for the World Economy (est. 1914)</a:t>
            </a:r>
          </a:p>
        </p:txBody>
      </p:sp>
      <p:pic>
        <p:nvPicPr>
          <p:cNvPr id="4" name="Picture 6" descr="foto_ifw_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414" y="1316766"/>
            <a:ext cx="8277469" cy="472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27"/>
          <p:cNvGrpSpPr/>
          <p:nvPr/>
        </p:nvGrpSpPr>
        <p:grpSpPr>
          <a:xfrm>
            <a:off x="1460033" y="2965539"/>
            <a:ext cx="3901939" cy="527471"/>
            <a:chOff x="1115616" y="2941534"/>
            <a:chExt cx="3901938" cy="527471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17866" y="3308501"/>
              <a:ext cx="3172195" cy="148208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845359" y="2941534"/>
              <a:ext cx="3172195" cy="148208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115616" y="2941534"/>
              <a:ext cx="729743" cy="130911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1115616" y="3306620"/>
              <a:ext cx="702250" cy="105128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23166" y="3059435"/>
              <a:ext cx="0" cy="36004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4996815" y="3081424"/>
              <a:ext cx="5740" cy="387581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806902" y="3102795"/>
            <a:ext cx="8318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Forecasting Center</a:t>
            </a:r>
          </a:p>
        </p:txBody>
      </p:sp>
    </p:spTree>
    <p:extLst>
      <p:ext uri="{BB962C8B-B14F-4D97-AF65-F5344CB8AC3E}">
        <p14:creationId xmlns:p14="http://schemas.microsoft.com/office/powerpoint/2010/main" val="337824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1938C77-69F1-4993-8E31-3CA048365F25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64ADF-75DB-4F03-A3EF-8C37D5410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foundations of modern value theory</a:t>
            </a:r>
            <a:endParaRPr lang="de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C74429-5BC8-4DCC-A820-1C813D2D3A66}"/>
              </a:ext>
            </a:extLst>
          </p:cNvPr>
          <p:cNvSpPr txBox="1"/>
          <p:nvPr/>
        </p:nvSpPr>
        <p:spPr>
          <a:xfrm>
            <a:off x="2891644" y="2929176"/>
            <a:ext cx="3168352" cy="2736304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1">
            <a:no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Subjectivism</a:t>
            </a: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FE05FC-C9E7-4C3A-9B8E-1A1124E261B8}"/>
              </a:ext>
            </a:extLst>
          </p:cNvPr>
          <p:cNvSpPr txBox="1"/>
          <p:nvPr/>
        </p:nvSpPr>
        <p:spPr>
          <a:xfrm>
            <a:off x="6132004" y="2924944"/>
            <a:ext cx="3168352" cy="27363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rtlCol="0" anchor="ctr" anchorCtr="1">
            <a:no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Marginalism</a:t>
            </a:r>
            <a:endParaRPr lang="de-DE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DFB62D-C72A-46CC-816E-F993C8029EC5}"/>
              </a:ext>
            </a:extLst>
          </p:cNvPr>
          <p:cNvSpPr txBox="1"/>
          <p:nvPr/>
        </p:nvSpPr>
        <p:spPr>
          <a:xfrm>
            <a:off x="2891644" y="1768584"/>
            <a:ext cx="6408712" cy="10843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 anchorCtr="1">
            <a:noAutofit/>
          </a:bodyPr>
          <a:lstStyle/>
          <a:p>
            <a:pPr algn="l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Theory of value</a:t>
            </a:r>
            <a:endParaRPr lang="de-DE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6E06E7-667D-475F-A5EF-AB0C602610E0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C5BFCE-CB22-48A9-9222-6E593E51B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as a trilateral relation</a:t>
            </a:r>
            <a:endParaRPr lang="de-DE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F628F16-442C-4A6F-B11B-FAF52574AB21}"/>
              </a:ext>
            </a:extLst>
          </p:cNvPr>
          <p:cNvSpPr txBox="1">
            <a:spLocks/>
          </p:cNvSpPr>
          <p:nvPr/>
        </p:nvSpPr>
        <p:spPr>
          <a:xfrm>
            <a:off x="767408" y="5157192"/>
            <a:ext cx="10814992" cy="115219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kern="0" dirty="0">
                <a:latin typeface="Calibri" panose="020F0502020204030204" pitchFamily="34" charset="0"/>
                <a:cs typeface="Calibri" panose="020F0502020204030204" pitchFamily="34" charset="0"/>
              </a:rPr>
              <a:t>Value = opportunity cost</a:t>
            </a:r>
            <a:br>
              <a:rPr lang="en-US" b="1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(trilateral relation between human actor and 2 alternative options)</a:t>
            </a:r>
          </a:p>
          <a:p>
            <a:endParaRPr lang="en-US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F4746BA-D356-4B2B-AB2D-D83BEEA16FFE}"/>
              </a:ext>
            </a:extLst>
          </p:cNvPr>
          <p:cNvCxnSpPr>
            <a:cxnSpLocks/>
          </p:cNvCxnSpPr>
          <p:nvPr/>
        </p:nvCxnSpPr>
        <p:spPr>
          <a:xfrm flipV="1">
            <a:off x="4799856" y="2130795"/>
            <a:ext cx="2304256" cy="1080120"/>
          </a:xfrm>
          <a:prstGeom prst="line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2753BEA-07CD-4136-B603-2E4D6B4F2E0C}"/>
              </a:ext>
            </a:extLst>
          </p:cNvPr>
          <p:cNvCxnSpPr>
            <a:cxnSpLocks/>
          </p:cNvCxnSpPr>
          <p:nvPr/>
        </p:nvCxnSpPr>
        <p:spPr>
          <a:xfrm>
            <a:off x="4799856" y="3210916"/>
            <a:ext cx="2304256" cy="650133"/>
          </a:xfrm>
          <a:prstGeom prst="line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554C64E-1768-4584-BC64-BB9BE0E9B0DD}"/>
              </a:ext>
            </a:extLst>
          </p:cNvPr>
          <p:cNvSpPr txBox="1"/>
          <p:nvPr/>
        </p:nvSpPr>
        <p:spPr>
          <a:xfrm>
            <a:off x="3503712" y="2967336"/>
            <a:ext cx="1037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Person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E6BC7B-A9AB-4B49-A2C6-57A89DD6A2BA}"/>
              </a:ext>
            </a:extLst>
          </p:cNvPr>
          <p:cNvSpPr txBox="1"/>
          <p:nvPr/>
        </p:nvSpPr>
        <p:spPr>
          <a:xfrm>
            <a:off x="7392806" y="1861204"/>
            <a:ext cx="14368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Good A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(option 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96BDC9-D74F-4DC4-AEE7-3D11D2E36960}"/>
              </a:ext>
            </a:extLst>
          </p:cNvPr>
          <p:cNvSpPr txBox="1"/>
          <p:nvPr/>
        </p:nvSpPr>
        <p:spPr>
          <a:xfrm>
            <a:off x="7389625" y="3630216"/>
            <a:ext cx="14256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Good B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(option B)</a:t>
            </a:r>
          </a:p>
        </p:txBody>
      </p:sp>
    </p:spTree>
    <p:extLst>
      <p:ext uri="{BB962C8B-B14F-4D97-AF65-F5344CB8AC3E}">
        <p14:creationId xmlns:p14="http://schemas.microsoft.com/office/powerpoint/2010/main" val="16592777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77B304-F1D5-4BEF-AAFA-CE501D8A1E90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E70A1A-5764-4FA5-B8B0-988AB485D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Marginalism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424DE-22FF-4A51-AD8C-E799C064D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Thinking at the margin (= in relevant terms)</a:t>
            </a:r>
          </a:p>
          <a:p>
            <a:r>
              <a:rPr lang="en-US" dirty="0"/>
              <a:t>The concept of value refers to the relevant unit at the margin, not to abstract classes of goods (e.g. bread-as-such)</a:t>
            </a:r>
          </a:p>
          <a:p>
            <a:r>
              <a:rPr lang="en-US" dirty="0"/>
              <a:t>All-or-nothing is typically not the relevant alternative</a:t>
            </a:r>
          </a:p>
          <a:p>
            <a:pPr lvl="1"/>
            <a:r>
              <a:rPr lang="en-US" dirty="0"/>
              <a:t>Bread-as-such does not have a meaningful value</a:t>
            </a:r>
          </a:p>
          <a:p>
            <a:pPr lvl="1"/>
            <a:r>
              <a:rPr lang="en-US" dirty="0"/>
              <a:t>Concrete units matter for human action: +/- a leaf (or slice) of bread</a:t>
            </a:r>
          </a:p>
          <a:p>
            <a:r>
              <a:rPr lang="en-US" dirty="0"/>
              <a:t>BUT: Marginal analysis ≠ infinitesimal calculus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ð"/>
            </a:pPr>
            <a:r>
              <a:rPr lang="en-US" b="1" dirty="0"/>
              <a:t>Value = Importance of the need whose satisfaction depends on the availability of the marginal quantity of a good</a:t>
            </a:r>
          </a:p>
        </p:txBody>
      </p:sp>
    </p:spTree>
    <p:extLst>
      <p:ext uri="{BB962C8B-B14F-4D97-AF65-F5344CB8AC3E}">
        <p14:creationId xmlns:p14="http://schemas.microsoft.com/office/powerpoint/2010/main" val="41048683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C02A7A1-1690-46E8-A551-0D2F0F4158DD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26A8FE-592B-4EBD-A5A4-5E58010D3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Subjectivism and marginalism put together: Böhm-</a:t>
            </a:r>
            <a:r>
              <a:rPr lang="en-US" dirty="0" err="1"/>
              <a:t>Bawerk’s</a:t>
            </a:r>
            <a:r>
              <a:rPr lang="en-US" dirty="0"/>
              <a:t> famous example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DC8FA-FBED-4ED2-9839-3AD1A259D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pioneer farmer has five sacks of grain, with no way of selling them or buying more. The ranked possible uses are:</a:t>
            </a:r>
          </a:p>
          <a:p>
            <a:pPr marL="457200" indent="-457200">
              <a:buFont typeface="+mj-lt"/>
              <a:buAutoNum type="arabicParenBoth"/>
            </a:pPr>
            <a:r>
              <a:rPr lang="en-US" dirty="0">
                <a:solidFill>
                  <a:schemeClr val="accent4"/>
                </a:solidFill>
              </a:rPr>
              <a:t>Basic feed for himself (survival)</a:t>
            </a:r>
          </a:p>
          <a:p>
            <a:pPr marL="457200" indent="-457200">
              <a:buFont typeface="+mj-lt"/>
              <a:buAutoNum type="arabicParenBoth"/>
            </a:pPr>
            <a:r>
              <a:rPr lang="en-US" dirty="0">
                <a:solidFill>
                  <a:schemeClr val="accent4"/>
                </a:solidFill>
              </a:rPr>
              <a:t>Food to build strength</a:t>
            </a:r>
          </a:p>
          <a:p>
            <a:pPr marL="457200" indent="-457200">
              <a:buFont typeface="+mj-lt"/>
              <a:buAutoNum type="arabicParenBoth"/>
            </a:pPr>
            <a:r>
              <a:rPr lang="en-US" dirty="0">
                <a:solidFill>
                  <a:schemeClr val="accent4"/>
                </a:solidFill>
              </a:rPr>
              <a:t>Food for his chickens for dietary variation</a:t>
            </a:r>
          </a:p>
          <a:p>
            <a:pPr marL="457200" indent="-457200">
              <a:buFont typeface="+mj-lt"/>
              <a:buAutoNum type="arabicParenBoth"/>
            </a:pPr>
            <a:r>
              <a:rPr lang="en-US" dirty="0">
                <a:solidFill>
                  <a:schemeClr val="accent4"/>
                </a:solidFill>
              </a:rPr>
              <a:t>Ingredient for making whisky</a:t>
            </a:r>
          </a:p>
          <a:p>
            <a:pPr marL="457200" indent="-457200">
              <a:buFont typeface="+mj-lt"/>
              <a:buAutoNum type="arabicParenBoth"/>
            </a:pPr>
            <a:r>
              <a:rPr lang="en-US" dirty="0">
                <a:solidFill>
                  <a:schemeClr val="accent4"/>
                </a:solidFill>
              </a:rPr>
              <a:t>Feeding his parrots for his amusement</a:t>
            </a:r>
          </a:p>
          <a:p>
            <a:pPr>
              <a:buFont typeface="Wingdings" panose="05000000000000000000" pitchFamily="2" charset="2"/>
              <a:buChar char="ð"/>
            </a:pPr>
            <a:r>
              <a:rPr lang="en-US" dirty="0"/>
              <a:t>Value of one sack of grain?</a:t>
            </a:r>
            <a:endParaRPr lang="de-DE" dirty="0"/>
          </a:p>
        </p:txBody>
      </p:sp>
      <p:pic>
        <p:nvPicPr>
          <p:cNvPr id="4" name="Picture 2" descr="ttp://www.wikihow.com/images/5/5f/Sack-color-Step-6.jpg">
            <a:extLst>
              <a:ext uri="{FF2B5EF4-FFF2-40B4-BE49-F238E27FC236}">
                <a16:creationId xmlns:a16="http://schemas.microsoft.com/office/drawing/2014/main" id="{A4109450-7442-4BA2-AE8B-81C7F42A3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302" y="4725144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tp://www.wikihow.com/images/5/5f/Sack-color-Step-6.jpg">
            <a:extLst>
              <a:ext uri="{FF2B5EF4-FFF2-40B4-BE49-F238E27FC236}">
                <a16:creationId xmlns:a16="http://schemas.microsoft.com/office/drawing/2014/main" id="{D9AE93C9-090E-4529-9B85-339FB9411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4725144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tp://www.wikihow.com/images/5/5f/Sack-color-Step-6.jpg">
            <a:extLst>
              <a:ext uri="{FF2B5EF4-FFF2-40B4-BE49-F238E27FC236}">
                <a16:creationId xmlns:a16="http://schemas.microsoft.com/office/drawing/2014/main" id="{B7BE171B-8E12-44D2-8BCA-F1D983FC8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694" y="4725144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tp://www.wikihow.com/images/5/5f/Sack-color-Step-6.jpg">
            <a:extLst>
              <a:ext uri="{FF2B5EF4-FFF2-40B4-BE49-F238E27FC236}">
                <a16:creationId xmlns:a16="http://schemas.microsoft.com/office/drawing/2014/main" id="{9633588F-E737-4CBF-8BFE-05C2B115E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498" y="4725144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tp://www.wikihow.com/images/5/5f/Sack-color-Step-6.jpg">
            <a:extLst>
              <a:ext uri="{FF2B5EF4-FFF2-40B4-BE49-F238E27FC236}">
                <a16:creationId xmlns:a16="http://schemas.microsoft.com/office/drawing/2014/main" id="{3E69CE51-7B7F-4F39-95E9-0968EDDA8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4725144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709175-EFBB-4F71-AE74-D89AFB6586A8}"/>
              </a:ext>
            </a:extLst>
          </p:cNvPr>
          <p:cNvCxnSpPr>
            <a:cxnSpLocks/>
          </p:cNvCxnSpPr>
          <p:nvPr/>
        </p:nvCxnSpPr>
        <p:spPr>
          <a:xfrm flipH="1">
            <a:off x="4007768" y="4725145"/>
            <a:ext cx="997768" cy="14010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C3B65B-A62C-45C8-AD39-98F360986618}"/>
              </a:ext>
            </a:extLst>
          </p:cNvPr>
          <p:cNvCxnSpPr>
            <a:cxnSpLocks/>
          </p:cNvCxnSpPr>
          <p:nvPr/>
        </p:nvCxnSpPr>
        <p:spPr>
          <a:xfrm flipH="1" flipV="1">
            <a:off x="4051550" y="4657850"/>
            <a:ext cx="953987" cy="14307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81EA08-876A-4D94-9B88-35316D284186}"/>
              </a:ext>
            </a:extLst>
          </p:cNvPr>
          <p:cNvGrpSpPr/>
          <p:nvPr/>
        </p:nvGrpSpPr>
        <p:grpSpPr>
          <a:xfrm>
            <a:off x="6456040" y="2106576"/>
            <a:ext cx="4086031" cy="2160240"/>
            <a:chOff x="6084168" y="2060848"/>
            <a:chExt cx="4086031" cy="2160240"/>
          </a:xfrm>
        </p:grpSpPr>
        <p:sp>
          <p:nvSpPr>
            <p:cNvPr id="16" name="Right Brace 15">
              <a:extLst>
                <a:ext uri="{FF2B5EF4-FFF2-40B4-BE49-F238E27FC236}">
                  <a16:creationId xmlns:a16="http://schemas.microsoft.com/office/drawing/2014/main" id="{D8EAEA11-FA07-4AED-AF52-B30A42F7924B}"/>
                </a:ext>
              </a:extLst>
            </p:cNvPr>
            <p:cNvSpPr/>
            <p:nvPr/>
          </p:nvSpPr>
          <p:spPr>
            <a:xfrm>
              <a:off x="6084168" y="2060848"/>
              <a:ext cx="216024" cy="2160240"/>
            </a:xfrm>
            <a:prstGeom prst="rightBrac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6A8A632-F0A0-4AC2-9BD5-6956D507F740}"/>
                </a:ext>
              </a:extLst>
            </p:cNvPr>
            <p:cNvSpPr txBox="1"/>
            <p:nvPr/>
          </p:nvSpPr>
          <p:spPr>
            <a:xfrm>
              <a:off x="6353770" y="2940913"/>
              <a:ext cx="38164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Farmer’s value scale (= priority list)</a:t>
              </a:r>
              <a:endParaRPr lang="de-DE" sz="2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737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B5009B-CEA4-4CD9-9E94-8653024D5697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BB1786-F71C-49FC-930D-117E1AC1B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law of diminishing marginal value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BE947-B287-4D62-A3EA-AFF40B0F8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Marginal value </a:t>
            </a:r>
            <a:br>
              <a:rPr lang="en-US" sz="2200" dirty="0"/>
            </a:br>
            <a:r>
              <a:rPr lang="en-US" sz="2200" dirty="0"/>
              <a:t>= value of the least valued need that a unit of a homogeneous pool of goods can serve</a:t>
            </a:r>
          </a:p>
          <a:p>
            <a:pPr>
              <a:spcBef>
                <a:spcPts val="1800"/>
              </a:spcBef>
            </a:pPr>
            <a:r>
              <a:rPr lang="en-US" sz="2200" b="1" dirty="0"/>
              <a:t>Law of diminishing marginal value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br>
              <a:rPr lang="en-US" sz="22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200" b="1" dirty="0"/>
              <a:t>Value is generally diminishing at the margin</a:t>
            </a:r>
            <a:endParaRPr lang="en-US" sz="2000" b="1" dirty="0"/>
          </a:p>
          <a:p>
            <a:pPr lvl="1"/>
            <a:r>
              <a:rPr lang="en-US" sz="1800" dirty="0"/>
              <a:t>All units of a good can in principle be applied for the same purposes. If one unit is lost the least important need will be given up (scarcity). </a:t>
            </a:r>
          </a:p>
          <a:p>
            <a:pPr lvl="1"/>
            <a:r>
              <a:rPr lang="en-US" sz="1800" dirty="0"/>
              <a:t>It does not matter which unit is given up, since individuals can always reorganize the goods under their control.</a:t>
            </a:r>
          </a:p>
          <a:p>
            <a:pPr lvl="1"/>
            <a:r>
              <a:rPr lang="en-US" sz="1800" dirty="0"/>
              <a:t>Hence, as the number of units owned increases (decreases), the marginal value of </a:t>
            </a:r>
            <a:r>
              <a:rPr lang="en-US" sz="1800" u="sng" dirty="0"/>
              <a:t>all</a:t>
            </a:r>
            <a:r>
              <a:rPr lang="en-US" sz="1800" dirty="0"/>
              <a:t> goods declines (increases).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ð"/>
            </a:pPr>
            <a:r>
              <a:rPr lang="en-US" b="1" dirty="0"/>
              <a:t>Implication of human action, </a:t>
            </a:r>
            <a:r>
              <a:rPr lang="en-US" b="1" u="sng" dirty="0"/>
              <a:t>not</a:t>
            </a:r>
            <a:r>
              <a:rPr lang="en-US" b="1" dirty="0"/>
              <a:t> a psychological/physiological law</a:t>
            </a:r>
            <a:endParaRPr lang="en-US" sz="2200" b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098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AC7AD0-9E07-4A72-BA62-6E6CF91B9D58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 cost and relevant alternatives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costs of an action lie in the things that could have been done instead</a:t>
            </a:r>
          </a:p>
          <a:p>
            <a:r>
              <a:rPr lang="en-US" dirty="0"/>
              <a:t>Many things of economic relevance never see the light of day</a:t>
            </a:r>
          </a:p>
          <a:p>
            <a:r>
              <a:rPr lang="en-US" dirty="0"/>
              <a:t>Identifying relevant alternatives</a:t>
            </a:r>
          </a:p>
          <a:p>
            <a:pPr>
              <a:buFont typeface="Wingdings" panose="05000000000000000000" pitchFamily="2" charset="2"/>
              <a:buChar char="ð"/>
            </a:pPr>
            <a:r>
              <a:rPr lang="en-US" b="1" dirty="0"/>
              <a:t>Heart of economic analysis: Cost = opportunity cost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D1EBE60-D90B-434E-A509-91301E7CD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462" y="1124744"/>
            <a:ext cx="1638938" cy="22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18E793-479E-417D-9B39-0B80A4528AB1}"/>
              </a:ext>
            </a:extLst>
          </p:cNvPr>
          <p:cNvSpPr txBox="1"/>
          <p:nvPr/>
        </p:nvSpPr>
        <p:spPr>
          <a:xfrm>
            <a:off x="3371514" y="1123332"/>
            <a:ext cx="6545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b="1" i="1" dirty="0">
                <a:latin typeface="Calibri" panose="020F0502020204030204" pitchFamily="34" charset="0"/>
              </a:rPr>
              <a:t>Frédéric </a:t>
            </a:r>
            <a:r>
              <a:rPr lang="de-DE" sz="2000" b="1" i="1" dirty="0" err="1">
                <a:latin typeface="Calibri" panose="020F0502020204030204" pitchFamily="34" charset="0"/>
              </a:rPr>
              <a:t>Bastiat</a:t>
            </a:r>
            <a:r>
              <a:rPr lang="de-DE" sz="2000" b="1" i="1" dirty="0">
                <a:latin typeface="Calibri" panose="020F0502020204030204" pitchFamily="34" charset="0"/>
              </a:rPr>
              <a:t> (1801 – 1850)</a:t>
            </a:r>
            <a:br>
              <a:rPr lang="de-DE" sz="2000" b="1" i="1" dirty="0">
                <a:latin typeface="Calibri" panose="020F0502020204030204" pitchFamily="34" charset="0"/>
              </a:rPr>
            </a:br>
            <a:r>
              <a:rPr lang="fr-FR" sz="1400" dirty="0">
                <a:latin typeface="Calibri" panose="020F0502020204030204" pitchFamily="34" charset="0"/>
              </a:rPr>
              <a:t>Ce qu' on voit et ce qu' on ne voit pas (1850) [</a:t>
            </a:r>
            <a:r>
              <a:rPr lang="fr-FR" sz="1400" dirty="0">
                <a:latin typeface="Calibri" panose="020F0502020204030204" pitchFamily="34" charset="0"/>
                <a:hlinkClick r:id="rId3"/>
              </a:rPr>
              <a:t>http://bastiat.org/fr/cqovecqonvp.html</a:t>
            </a:r>
            <a:r>
              <a:rPr lang="fr-FR" sz="1400" dirty="0">
                <a:latin typeface="Calibri" panose="020F0502020204030204" pitchFamily="34" charset="0"/>
              </a:rPr>
              <a:t>]</a:t>
            </a:r>
            <a:br>
              <a:rPr lang="fr-FR" sz="1400" dirty="0">
                <a:latin typeface="Calibri" panose="020F0502020204030204" pitchFamily="34" charset="0"/>
              </a:rPr>
            </a:br>
            <a:r>
              <a:rPr lang="fr-FR" sz="1400" dirty="0">
                <a:latin typeface="Calibri" panose="020F0502020204030204" pitchFamily="34" charset="0"/>
              </a:rPr>
              <a:t>That </a:t>
            </a:r>
            <a:r>
              <a:rPr lang="fr-FR" sz="1400" dirty="0" err="1">
                <a:latin typeface="Calibri" panose="020F0502020204030204" pitchFamily="34" charset="0"/>
              </a:rPr>
              <a:t>Which</a:t>
            </a:r>
            <a:r>
              <a:rPr lang="fr-FR" sz="1400" dirty="0">
                <a:latin typeface="Calibri" panose="020F0502020204030204" pitchFamily="34" charset="0"/>
              </a:rPr>
              <a:t> </a:t>
            </a:r>
            <a:r>
              <a:rPr lang="fr-FR" sz="1400" dirty="0" err="1">
                <a:latin typeface="Calibri" panose="020F0502020204030204" pitchFamily="34" charset="0"/>
              </a:rPr>
              <a:t>is</a:t>
            </a:r>
            <a:r>
              <a:rPr lang="fr-FR" sz="1400" dirty="0">
                <a:latin typeface="Calibri" panose="020F0502020204030204" pitchFamily="34" charset="0"/>
              </a:rPr>
              <a:t> </a:t>
            </a:r>
            <a:r>
              <a:rPr lang="fr-FR" sz="1400" dirty="0" err="1">
                <a:latin typeface="Calibri" panose="020F0502020204030204" pitchFamily="34" charset="0"/>
              </a:rPr>
              <a:t>Seen</a:t>
            </a:r>
            <a:r>
              <a:rPr lang="fr-FR" sz="1400" dirty="0">
                <a:latin typeface="Calibri" panose="020F0502020204030204" pitchFamily="34" charset="0"/>
              </a:rPr>
              <a:t>, and That </a:t>
            </a:r>
            <a:r>
              <a:rPr lang="fr-FR" sz="1400" dirty="0" err="1">
                <a:latin typeface="Calibri" panose="020F0502020204030204" pitchFamily="34" charset="0"/>
              </a:rPr>
              <a:t>Which</a:t>
            </a:r>
            <a:r>
              <a:rPr lang="fr-FR" sz="1400" dirty="0">
                <a:latin typeface="Calibri" panose="020F0502020204030204" pitchFamily="34" charset="0"/>
              </a:rPr>
              <a:t> </a:t>
            </a:r>
            <a:r>
              <a:rPr lang="fr-FR" sz="1400" dirty="0" err="1">
                <a:latin typeface="Calibri" panose="020F0502020204030204" pitchFamily="34" charset="0"/>
              </a:rPr>
              <a:t>is</a:t>
            </a:r>
            <a:r>
              <a:rPr lang="fr-FR" sz="1400" dirty="0">
                <a:latin typeface="Calibri" panose="020F0502020204030204" pitchFamily="34" charset="0"/>
              </a:rPr>
              <a:t> not </a:t>
            </a:r>
            <a:r>
              <a:rPr lang="fr-FR" sz="1400" dirty="0" err="1">
                <a:latin typeface="Calibri" panose="020F0502020204030204" pitchFamily="34" charset="0"/>
              </a:rPr>
              <a:t>seen</a:t>
            </a:r>
            <a:r>
              <a:rPr lang="fr-FR" sz="1400" dirty="0">
                <a:latin typeface="Calibri" panose="020F0502020204030204" pitchFamily="34" charset="0"/>
              </a:rPr>
              <a:t> [</a:t>
            </a:r>
            <a:r>
              <a:rPr lang="fr-FR" sz="1400" dirty="0">
                <a:latin typeface="Calibri" panose="020F0502020204030204" pitchFamily="34" charset="0"/>
                <a:hlinkClick r:id="rId4"/>
              </a:rPr>
              <a:t>http://bastiat.org/en/twisatwins.html</a:t>
            </a:r>
            <a:r>
              <a:rPr lang="fr-FR" sz="1400" dirty="0">
                <a:latin typeface="Calibri" panose="020F0502020204030204" pitchFamily="34" charset="0"/>
              </a:rPr>
              <a:t>]</a:t>
            </a:r>
            <a:endParaRPr 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1308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A190D8-02AA-4CA6-82CB-25CF4E2D5561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Broken Window Fallacy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54146" y="5732463"/>
            <a:ext cx="7699454" cy="393700"/>
          </a:xfrm>
        </p:spPr>
        <p:txBody>
          <a:bodyPr/>
          <a:lstStyle/>
          <a:p>
            <a:pPr marL="0" indent="0">
              <a:buNone/>
            </a:pPr>
            <a:r>
              <a:rPr lang="de-DE" sz="1400" dirty="0">
                <a:hlinkClick r:id="rId2"/>
              </a:rPr>
              <a:t>http://www.youtube.com/embed/QG4jhlPLVVs</a:t>
            </a:r>
            <a:endParaRPr lang="de-DE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147" y="1095313"/>
            <a:ext cx="8083709" cy="449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8361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noProof="0" dirty="0"/>
              <a:t>Outline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>
                <a:solidFill>
                  <a:schemeClr val="bg1">
                    <a:lumMod val="50000"/>
                  </a:schemeClr>
                </a:solidFill>
              </a:rPr>
              <a:t>Introduction and Overview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>
                <a:solidFill>
                  <a:schemeClr val="bg1">
                    <a:lumMod val="50000"/>
                  </a:schemeClr>
                </a:solidFill>
              </a:rPr>
              <a:t>Human Action and Social Coordination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b="1" dirty="0"/>
              <a:t>Economic Order and Principles of Policy Making</a:t>
            </a:r>
            <a:endParaRPr lang="en-US" altLang="de-DE" b="1" noProof="0" dirty="0"/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>
                <a:solidFill>
                  <a:schemeClr val="bg1">
                    <a:lumMod val="50000"/>
                  </a:schemeClr>
                </a:solidFill>
              </a:rPr>
              <a:t>Market Mechanisms and Government Interventions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dirty="0">
                <a:solidFill>
                  <a:schemeClr val="bg1">
                    <a:lumMod val="50000"/>
                  </a:schemeClr>
                </a:solidFill>
              </a:rPr>
              <a:t>Externalities and Public Goods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>
                <a:solidFill>
                  <a:schemeClr val="bg1">
                    <a:lumMod val="50000"/>
                  </a:schemeClr>
                </a:solidFill>
              </a:rPr>
              <a:t>Competition and Antitrust Policy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dirty="0">
                <a:solidFill>
                  <a:schemeClr val="bg1">
                    <a:lumMod val="50000"/>
                  </a:schemeClr>
                </a:solidFill>
              </a:rPr>
              <a:t>Information Deficiencies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>
                <a:solidFill>
                  <a:schemeClr val="bg1">
                    <a:lumMod val="50000"/>
                  </a:schemeClr>
                </a:solidFill>
              </a:rPr>
              <a:t>Redistribution and Social Policy</a:t>
            </a:r>
          </a:p>
        </p:txBody>
      </p:sp>
    </p:spTree>
    <p:extLst>
      <p:ext uri="{BB962C8B-B14F-4D97-AF65-F5344CB8AC3E}">
        <p14:creationId xmlns:p14="http://schemas.microsoft.com/office/powerpoint/2010/main" val="41301784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4D598-5F48-442F-9714-A0E49A47A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governments and policy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95EDC-7714-4FA3-8D84-2A49FC308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6975"/>
            <a:ext cx="6062464" cy="4929188"/>
          </a:xfrm>
        </p:spPr>
        <p:txBody>
          <a:bodyPr/>
          <a:lstStyle/>
          <a:p>
            <a:r>
              <a:rPr lang="en-US" b="1" dirty="0"/>
              <a:t>Enabling market processes</a:t>
            </a:r>
            <a:br>
              <a:rPr lang="en-US" dirty="0"/>
            </a:br>
            <a:r>
              <a:rPr lang="en-US" dirty="0"/>
              <a:t>(design of economic order)</a:t>
            </a:r>
          </a:p>
          <a:p>
            <a:br>
              <a:rPr lang="en-US" dirty="0"/>
            </a:br>
            <a:r>
              <a:rPr lang="en-US" dirty="0"/>
              <a:t>and</a:t>
            </a:r>
          </a:p>
          <a:p>
            <a:br>
              <a:rPr lang="en-US" dirty="0"/>
            </a:br>
            <a:r>
              <a:rPr lang="en-US" b="1" dirty="0"/>
              <a:t>changing market outcomes</a:t>
            </a:r>
            <a:br>
              <a:rPr lang="en-US" dirty="0"/>
            </a:br>
            <a:r>
              <a:rPr lang="en-US" dirty="0"/>
              <a:t>(interfering with market processes)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63B6DF-A3E1-4F81-A316-A80453DCB87E}"/>
              </a:ext>
            </a:extLst>
          </p:cNvPr>
          <p:cNvGrpSpPr/>
          <p:nvPr/>
        </p:nvGrpSpPr>
        <p:grpSpPr>
          <a:xfrm>
            <a:off x="6222842" y="2192146"/>
            <a:ext cx="3545852" cy="830997"/>
            <a:chOff x="6728624" y="2709845"/>
            <a:chExt cx="3545852" cy="830997"/>
          </a:xfrm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4B38465C-B4F7-4EC6-88FF-BF60521A538E}"/>
                </a:ext>
              </a:extLst>
            </p:cNvPr>
            <p:cNvSpPr/>
            <p:nvPr/>
          </p:nvSpPr>
          <p:spPr>
            <a:xfrm>
              <a:off x="6728624" y="2873315"/>
              <a:ext cx="720080" cy="504056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E90D322-0D02-4C4F-9600-144EFEFC4DAE}"/>
                </a:ext>
              </a:extLst>
            </p:cNvPr>
            <p:cNvSpPr txBox="1"/>
            <p:nvPr/>
          </p:nvSpPr>
          <p:spPr>
            <a:xfrm>
              <a:off x="7608169" y="2709845"/>
              <a:ext cx="26663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Constitutional level</a:t>
              </a:r>
              <a:b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(abstract rules)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DDD92D1-33C5-40EE-85A9-57BDF45BD2D6}"/>
              </a:ext>
            </a:extLst>
          </p:cNvPr>
          <p:cNvGrpSpPr/>
          <p:nvPr/>
        </p:nvGrpSpPr>
        <p:grpSpPr>
          <a:xfrm>
            <a:off x="6222842" y="4077419"/>
            <a:ext cx="3615864" cy="830997"/>
            <a:chOff x="6728624" y="3781403"/>
            <a:chExt cx="3615864" cy="830997"/>
          </a:xfrm>
        </p:grpSpPr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A19D4F28-3504-4AD6-927B-3C4DCB6F12C6}"/>
                </a:ext>
              </a:extLst>
            </p:cNvPr>
            <p:cNvSpPr/>
            <p:nvPr/>
          </p:nvSpPr>
          <p:spPr>
            <a:xfrm>
              <a:off x="6728624" y="3944873"/>
              <a:ext cx="720080" cy="504056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A2F510E-3711-4007-973E-EE9CE5A03A03}"/>
                </a:ext>
              </a:extLst>
            </p:cNvPr>
            <p:cNvSpPr txBox="1"/>
            <p:nvPr/>
          </p:nvSpPr>
          <p:spPr>
            <a:xfrm>
              <a:off x="7609059" y="3781403"/>
              <a:ext cx="27354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Interventional level</a:t>
              </a:r>
              <a:b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(concrete measures)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39245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rights and the primary role of government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Property rights</a:t>
            </a:r>
          </a:p>
          <a:p>
            <a:pPr lvl="1"/>
            <a:r>
              <a:rPr lang="en-US" dirty="0" err="1"/>
              <a:t>Usus</a:t>
            </a:r>
            <a:endParaRPr lang="en-US" dirty="0"/>
          </a:p>
          <a:p>
            <a:pPr lvl="1"/>
            <a:r>
              <a:rPr lang="en-US" dirty="0" err="1"/>
              <a:t>Abusus</a:t>
            </a:r>
            <a:endParaRPr lang="en-US" dirty="0"/>
          </a:p>
          <a:p>
            <a:pPr lvl="1"/>
            <a:r>
              <a:rPr lang="en-US" dirty="0" err="1"/>
              <a:t>Usus</a:t>
            </a:r>
            <a:r>
              <a:rPr lang="en-US" dirty="0"/>
              <a:t> </a:t>
            </a:r>
            <a:r>
              <a:rPr lang="en-US" dirty="0" err="1"/>
              <a:t>fructus</a:t>
            </a:r>
            <a:r>
              <a:rPr lang="en-US" dirty="0"/>
              <a:t> (includes: accountability!)</a:t>
            </a:r>
          </a:p>
          <a:p>
            <a:endParaRPr lang="en-US" dirty="0"/>
          </a:p>
          <a:p>
            <a:r>
              <a:rPr lang="en-US" dirty="0"/>
              <a:t>Role of government:</a:t>
            </a:r>
            <a:br>
              <a:rPr lang="en-US" dirty="0"/>
            </a:br>
            <a:r>
              <a:rPr lang="en-US" dirty="0"/>
              <a:t>Defining and guaranteeing property rights (legal framework)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026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noProof="0" dirty="0"/>
              <a:t>Outline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/>
              <a:t>Introduction and Overview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/>
              <a:t>Human Action and Social Coordination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dirty="0"/>
              <a:t>Economic Order and Principles of Policy Making</a:t>
            </a:r>
            <a:endParaRPr lang="en-US" altLang="de-DE" noProof="0" dirty="0"/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/>
              <a:t>Market Mechanisms and Government Interventions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dirty="0"/>
              <a:t>Externalities and Public Goods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/>
              <a:t>Competition and Antitrust Policy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dirty="0"/>
              <a:t>Information Deficiencies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/>
              <a:t>Redistribution and Social Policy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CC88A-05ED-44F9-95BB-411498272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order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C41EB9F-06E8-44D3-A5C3-17A8D6D50879}"/>
              </a:ext>
            </a:extLst>
          </p:cNvPr>
          <p:cNvGrpSpPr/>
          <p:nvPr/>
        </p:nvGrpSpPr>
        <p:grpSpPr>
          <a:xfrm>
            <a:off x="2045080" y="1268760"/>
            <a:ext cx="8101840" cy="3744464"/>
            <a:chOff x="2423592" y="1268760"/>
            <a:chExt cx="8101840" cy="3744464"/>
          </a:xfrm>
        </p:grpSpPr>
        <p:sp>
          <p:nvSpPr>
            <p:cNvPr id="4" name="Content Placeholder 3">
              <a:extLst>
                <a:ext uri="{FF2B5EF4-FFF2-40B4-BE49-F238E27FC236}">
                  <a16:creationId xmlns:a16="http://schemas.microsoft.com/office/drawing/2014/main" id="{87F243D3-D8E9-435F-B4D1-F0FDB1D9B2E9}"/>
                </a:ext>
              </a:extLst>
            </p:cNvPr>
            <p:cNvSpPr txBox="1">
              <a:spLocks/>
            </p:cNvSpPr>
            <p:nvPr/>
          </p:nvSpPr>
          <p:spPr>
            <a:xfrm>
              <a:off x="2423592" y="1268760"/>
              <a:ext cx="8101840" cy="3744464"/>
            </a:xfrm>
            <a:prstGeom prst="rect">
              <a:avLst/>
            </a:prstGeom>
          </p:spPr>
          <p:txBody>
            <a:bodyPr/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endParaRPr lang="en-US" sz="28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indent="0">
                <a:buNone/>
              </a:pPr>
              <a:endParaRPr lang="en-US" sz="28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indent="0">
                <a:buNone/>
              </a:pPr>
              <a:endParaRPr lang="en-US" sz="28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indent="0">
                <a:buNone/>
              </a:pPr>
              <a:endParaRPr lang="en-US" sz="28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indent="0">
                <a:buNone/>
              </a:pPr>
              <a:endParaRPr lang="en-US" sz="28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indent="0">
                <a:buNone/>
              </a:pPr>
              <a:endParaRPr lang="en-US" sz="28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indent="0">
                <a:buNone/>
              </a:pPr>
              <a:endParaRPr lang="en-US" sz="28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indent="0" algn="ctr">
                <a:buNone/>
              </a:pPr>
              <a:r>
                <a:rPr lang="en-US" sz="2800" b="1" kern="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Inclusive</a:t>
              </a:r>
              <a:r>
                <a:rPr lang="en-US" sz="28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 vs. </a:t>
              </a:r>
              <a:r>
                <a:rPr lang="en-US" sz="28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extractive</a:t>
              </a:r>
              <a:r>
                <a:rPr lang="en-US" sz="28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 institutions</a:t>
              </a:r>
            </a:p>
          </p:txBody>
        </p:sp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5FD6FAB5-D8BE-44F6-971C-8463837C5F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352" y="1700832"/>
              <a:ext cx="2880320" cy="2880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29441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4AB44-64AD-4E0E-8DAF-19C2DA4C7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Pareto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E54F3-25C8-4EC9-A72A-877A7B532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Pareto superiority (or Pareto improvement)</a:t>
            </a:r>
          </a:p>
          <a:p>
            <a:pPr lvl="1"/>
            <a:r>
              <a:rPr lang="en-US" dirty="0"/>
              <a:t>Action that makes at least one individual better off without making anyone else worse off</a:t>
            </a:r>
          </a:p>
          <a:p>
            <a:r>
              <a:rPr lang="en-US" dirty="0"/>
              <a:t>Pareto efficiency (or Pareto optimality)</a:t>
            </a:r>
          </a:p>
          <a:p>
            <a:pPr lvl="1"/>
            <a:r>
              <a:rPr lang="en-US" dirty="0"/>
              <a:t>Situation where no more Pareto superior actions exist</a:t>
            </a:r>
          </a:p>
        </p:txBody>
      </p:sp>
      <p:pic>
        <p:nvPicPr>
          <p:cNvPr id="1026" name="Picture 2" descr="Vilfredo Pareto 1870s2.jpg">
            <a:extLst>
              <a:ext uri="{FF2B5EF4-FFF2-40B4-BE49-F238E27FC236}">
                <a16:creationId xmlns:a16="http://schemas.microsoft.com/office/drawing/2014/main" id="{F593E852-8C67-4CA3-9D9A-7FB476005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3861048"/>
            <a:ext cx="1700769" cy="226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FAC8FB-BC6F-4510-86C0-31EB4417CEBC}"/>
              </a:ext>
            </a:extLst>
          </p:cNvPr>
          <p:cNvSpPr txBox="1"/>
          <p:nvPr/>
        </p:nvSpPr>
        <p:spPr>
          <a:xfrm>
            <a:off x="7082545" y="5656039"/>
            <a:ext cx="2685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 b="1" dirty="0" err="1">
                <a:latin typeface="Calibri" panose="020F0502020204030204" pitchFamily="34" charset="0"/>
              </a:rPr>
              <a:t>Vilfredo</a:t>
            </a:r>
            <a:r>
              <a:rPr lang="de-DE" sz="1400" b="1" dirty="0">
                <a:latin typeface="Calibri" panose="020F0502020204030204" pitchFamily="34" charset="0"/>
              </a:rPr>
              <a:t> Pareto (1848–1923)</a:t>
            </a:r>
          </a:p>
          <a:p>
            <a:pPr algn="r"/>
            <a:r>
              <a:rPr lang="en-US" sz="1400" dirty="0">
                <a:latin typeface="Calibri" panose="020F0502020204030204" pitchFamily="34" charset="0"/>
              </a:rPr>
              <a:t>Manual of Political Economy, 1906</a:t>
            </a:r>
            <a:endParaRPr lang="de-DE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8687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3E65F-C55C-477C-973F-EBA6F9AD3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Pareto rule: Diagrammatical exposition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143FE2D-2D6B-4803-82A9-63C3F60E7B46}"/>
                  </a:ext>
                </a:extLst>
              </p14:cNvPr>
              <p14:cNvContentPartPr/>
              <p14:nvPr/>
            </p14:nvContentPartPr>
            <p14:xfrm>
              <a:off x="5697384" y="1677760"/>
              <a:ext cx="68040" cy="1263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143FE2D-2D6B-4803-82A9-63C3F60E7B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79384" y="1569760"/>
                <a:ext cx="103680" cy="14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1080F57-00B7-44FA-8CFC-3F6429DF9B06}"/>
                  </a:ext>
                </a:extLst>
              </p14:cNvPr>
              <p14:cNvContentPartPr/>
              <p14:nvPr/>
            </p14:nvContentPartPr>
            <p14:xfrm>
              <a:off x="1991544" y="1628800"/>
              <a:ext cx="7552800" cy="4566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1080F57-00B7-44FA-8CFC-3F6429DF9B0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73545" y="1610800"/>
                <a:ext cx="7588438" cy="460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66730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Pareto efficiency and </a:t>
            </a:r>
            <a:r>
              <a:rPr lang="en-US" dirty="0" err="1"/>
              <a:t>Kaldor</a:t>
            </a:r>
            <a:r>
              <a:rPr lang="en-US" dirty="0"/>
              <a:t>-Hicks criterion 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00D37-8A98-42A2-985F-5AEDB7DA0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Kaldor-Hicks criterion for government interventions</a:t>
            </a:r>
          </a:p>
          <a:p>
            <a:pPr lvl="1"/>
            <a:r>
              <a:rPr lang="en-US" dirty="0"/>
              <a:t>Intervention leads to winners and losers</a:t>
            </a:r>
          </a:p>
          <a:p>
            <a:pPr lvl="1"/>
            <a:r>
              <a:rPr lang="en-US" dirty="0"/>
              <a:t>Winners become so much better off that they can compensate the losers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95362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E89CC8-9D2D-4A10-A2B5-A6F002D1BD2D}"/>
              </a:ext>
            </a:extLst>
          </p:cNvPr>
          <p:cNvSpPr txBox="1"/>
          <p:nvPr/>
        </p:nvSpPr>
        <p:spPr>
          <a:xfrm>
            <a:off x="603128" y="4293097"/>
            <a:ext cx="11109496" cy="14401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Class on Macroeconomics/International Economics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E30AD7-4954-447B-B73F-45441143F553}"/>
              </a:ext>
            </a:extLst>
          </p:cNvPr>
          <p:cNvSpPr txBox="1"/>
          <p:nvPr/>
        </p:nvSpPr>
        <p:spPr>
          <a:xfrm>
            <a:off x="603128" y="2960948"/>
            <a:ext cx="11109496" cy="12241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Chapter 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625C16-F1D0-43BF-93F0-91655A94A52E}"/>
              </a:ext>
            </a:extLst>
          </p:cNvPr>
          <p:cNvSpPr txBox="1"/>
          <p:nvPr/>
        </p:nvSpPr>
        <p:spPr>
          <a:xfrm>
            <a:off x="603128" y="1225485"/>
            <a:ext cx="11109496" cy="16274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Chapter 5 to 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Fields for policy making: Allocation, redistribution, and stabilization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6975"/>
            <a:ext cx="11175032" cy="4929188"/>
          </a:xfrm>
        </p:spPr>
        <p:txBody>
          <a:bodyPr/>
          <a:lstStyle/>
          <a:p>
            <a:r>
              <a:rPr lang="en-US" b="1" dirty="0"/>
              <a:t>Allocation</a:t>
            </a:r>
          </a:p>
          <a:p>
            <a:pPr lvl="1"/>
            <a:r>
              <a:rPr lang="en-US" i="1" dirty="0"/>
              <a:t>Improving economic efficiency</a:t>
            </a:r>
          </a:p>
          <a:p>
            <a:pPr lvl="1"/>
            <a:r>
              <a:rPr lang="en-US" dirty="0"/>
              <a:t>Design of overall framework (economic order, property rights) </a:t>
            </a:r>
            <a:r>
              <a:rPr lang="en-US" b="1" dirty="0">
                <a:sym typeface="Wingdings" panose="05000000000000000000" pitchFamily="2" charset="2"/>
              </a:rPr>
              <a:t> Theory of markets/competition</a:t>
            </a:r>
            <a:endParaRPr lang="en-US" b="1" dirty="0"/>
          </a:p>
          <a:p>
            <a:pPr lvl="1"/>
            <a:r>
              <a:rPr lang="en-US" dirty="0"/>
              <a:t>Industry-specific regulations </a:t>
            </a:r>
            <a:r>
              <a:rPr lang="en-US" b="1" dirty="0">
                <a:sym typeface="Wingdings" panose="05000000000000000000" pitchFamily="2" charset="2"/>
              </a:rPr>
              <a:t> Theory of market failures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b="1" dirty="0"/>
              <a:t>Redistribution</a:t>
            </a:r>
          </a:p>
          <a:p>
            <a:pPr lvl="1"/>
            <a:r>
              <a:rPr lang="en-US" i="1" dirty="0"/>
              <a:t>Changing the distribution of disposable income (primary vs. secondary income distribution)</a:t>
            </a:r>
          </a:p>
          <a:p>
            <a:pPr lvl="1"/>
            <a:r>
              <a:rPr lang="en-US" dirty="0"/>
              <a:t>Tax-transfer-system, social security system</a:t>
            </a:r>
          </a:p>
          <a:p>
            <a:pPr>
              <a:spcBef>
                <a:spcPts val="1800"/>
              </a:spcBef>
            </a:pPr>
            <a:r>
              <a:rPr lang="en-US" b="1" dirty="0"/>
              <a:t>Stabilization</a:t>
            </a:r>
            <a:r>
              <a:rPr lang="en-US" dirty="0"/>
              <a:t> (macro level)</a:t>
            </a:r>
          </a:p>
          <a:p>
            <a:pPr lvl="1"/>
            <a:r>
              <a:rPr lang="en-US" i="1" dirty="0"/>
              <a:t>Fostering steady growth, full employment, price stability, external equilibrium</a:t>
            </a:r>
          </a:p>
          <a:p>
            <a:pPr lvl="1"/>
            <a:r>
              <a:rPr lang="en-US" dirty="0"/>
              <a:t>Fiscal policy, monetary policy/currency system, financial regulation</a:t>
            </a:r>
          </a:p>
          <a:p>
            <a:pPr>
              <a:spcBef>
                <a:spcPts val="3000"/>
              </a:spcBef>
              <a:buFont typeface="Wingdings" panose="05000000000000000000" pitchFamily="2" charset="2"/>
              <a:buChar char="ð"/>
            </a:pPr>
            <a:r>
              <a:rPr lang="en-US" b="1" i="1" dirty="0"/>
              <a:t>Search for Pareto-improvements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9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36B6A-57BB-496A-A4A6-BC816C60B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failure (= coordination failure)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453B9-D09A-4CFB-AECF-9D9362B7E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 incentives for rational behavior </a:t>
            </a:r>
            <a:br>
              <a:rPr lang="en-US" dirty="0"/>
            </a:br>
            <a:r>
              <a:rPr lang="en-US" dirty="0"/>
              <a:t>are incompatible with socially desirable market outcomes</a:t>
            </a:r>
          </a:p>
          <a:p>
            <a:r>
              <a:rPr lang="en-US" dirty="0"/>
              <a:t>(individual rationality ≠ social rationality)</a:t>
            </a:r>
          </a:p>
        </p:txBody>
      </p:sp>
    </p:spTree>
    <p:extLst>
      <p:ext uri="{BB962C8B-B14F-4D97-AF65-F5344CB8AC3E}">
        <p14:creationId xmlns:p14="http://schemas.microsoft.com/office/powerpoint/2010/main" val="6811342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85DD745-9901-4919-8909-55C8797E8CD9}"/>
              </a:ext>
            </a:extLst>
          </p:cNvPr>
          <p:cNvSpPr txBox="1"/>
          <p:nvPr/>
        </p:nvSpPr>
        <p:spPr>
          <a:xfrm>
            <a:off x="609600" y="2837469"/>
            <a:ext cx="10972800" cy="716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algn="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Chapter 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EAF3E4-CC00-4D25-A506-C10BF4E3428B}"/>
              </a:ext>
            </a:extLst>
          </p:cNvPr>
          <p:cNvSpPr txBox="1"/>
          <p:nvPr/>
        </p:nvSpPr>
        <p:spPr>
          <a:xfrm>
            <a:off x="609600" y="1945102"/>
            <a:ext cx="10972800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algn="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Chapter 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2C8D04-1ECD-4C7D-A07A-8F0D94FFCE60}"/>
              </a:ext>
            </a:extLst>
          </p:cNvPr>
          <p:cNvSpPr txBox="1"/>
          <p:nvPr/>
        </p:nvSpPr>
        <p:spPr>
          <a:xfrm>
            <a:off x="609600" y="1052736"/>
            <a:ext cx="10972800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algn="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Chapter 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Allocative efficiency: Categories of market failures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Technological externalities</a:t>
            </a:r>
          </a:p>
          <a:p>
            <a:endParaRPr lang="en-US" dirty="0"/>
          </a:p>
          <a:p>
            <a:r>
              <a:rPr lang="en-US" dirty="0"/>
              <a:t>“Imperfect competition”/Natural monopolies</a:t>
            </a:r>
          </a:p>
          <a:p>
            <a:endParaRPr lang="en-US" dirty="0"/>
          </a:p>
          <a:p>
            <a:r>
              <a:rPr lang="en-US" dirty="0"/>
              <a:t>Information deficiencies (imperfect or asymmetric information)</a:t>
            </a:r>
          </a:p>
          <a:p>
            <a:endParaRPr lang="en-US" dirty="0"/>
          </a:p>
          <a:p>
            <a:r>
              <a:rPr lang="en-US" dirty="0"/>
              <a:t>Instability (deficient adjustment processes in individual markets)</a:t>
            </a:r>
          </a:p>
          <a:p>
            <a:endParaRPr lang="en-US" dirty="0"/>
          </a:p>
          <a:p>
            <a:r>
              <a:rPr lang="en-US" dirty="0"/>
              <a:t>[Non-rationality]</a:t>
            </a:r>
          </a:p>
        </p:txBody>
      </p:sp>
    </p:spTree>
    <p:extLst>
      <p:ext uri="{BB962C8B-B14F-4D97-AF65-F5344CB8AC3E}">
        <p14:creationId xmlns:p14="http://schemas.microsoft.com/office/powerpoint/2010/main" val="265194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costs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Ex-ante transaction costs</a:t>
            </a:r>
          </a:p>
          <a:p>
            <a:pPr lvl="1"/>
            <a:r>
              <a:rPr lang="en-US" dirty="0"/>
              <a:t>Search</a:t>
            </a:r>
          </a:p>
          <a:p>
            <a:pPr lvl="1"/>
            <a:r>
              <a:rPr lang="en-US" dirty="0"/>
              <a:t>Negotiation</a:t>
            </a:r>
          </a:p>
          <a:p>
            <a:pPr lvl="1"/>
            <a:r>
              <a:rPr lang="en-US" dirty="0"/>
              <a:t>Contracting</a:t>
            </a:r>
          </a:p>
          <a:p>
            <a:pPr lvl="1"/>
            <a:endParaRPr lang="en-US" dirty="0"/>
          </a:p>
          <a:p>
            <a:r>
              <a:rPr lang="en-US" dirty="0"/>
              <a:t>Ex-post transaction costs</a:t>
            </a:r>
          </a:p>
          <a:p>
            <a:pPr lvl="1"/>
            <a:r>
              <a:rPr lang="en-US" dirty="0"/>
              <a:t>Implementation</a:t>
            </a:r>
          </a:p>
          <a:p>
            <a:pPr lvl="1"/>
            <a:r>
              <a:rPr lang="en-US" dirty="0"/>
              <a:t>Monitoring</a:t>
            </a:r>
          </a:p>
          <a:p>
            <a:pPr lvl="1"/>
            <a:r>
              <a:rPr lang="en-US" dirty="0"/>
              <a:t>Adjustment</a:t>
            </a:r>
          </a:p>
          <a:p>
            <a:pPr lvl="1"/>
            <a:endParaRPr lang="en-US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ð"/>
            </a:pPr>
            <a:r>
              <a:rPr lang="en-US" b="1" dirty="0"/>
              <a:t> Using the market is not for free</a:t>
            </a:r>
            <a:br>
              <a:rPr lang="en-US" b="1" dirty="0"/>
            </a:br>
            <a:r>
              <a:rPr lang="en-US" b="1" dirty="0"/>
              <a:t> (BUT: so is hierarchical/central planning)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24263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EC079-4EC8-4277-B0C5-EA96535EA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making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B250F-5891-4BE5-92A1-AB1AA110F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 failure vs. government failure</a:t>
            </a:r>
            <a:br>
              <a:rPr lang="en-US" dirty="0"/>
            </a:br>
            <a:r>
              <a:rPr lang="en-US" dirty="0"/>
              <a:t>(real world markets vs. real world politics)</a:t>
            </a:r>
          </a:p>
        </p:txBody>
      </p:sp>
    </p:spTree>
    <p:extLst>
      <p:ext uri="{BB962C8B-B14F-4D97-AF65-F5344CB8AC3E}">
        <p14:creationId xmlns:p14="http://schemas.microsoft.com/office/powerpoint/2010/main" val="17274742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F52428-0767-4EA3-9D3E-D317FDA17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“Less Policy, More Market” (Arkadiusz </a:t>
            </a:r>
            <a:r>
              <a:rPr lang="en-US" dirty="0" err="1"/>
              <a:t>Sieroń</a:t>
            </a:r>
            <a:r>
              <a:rPr lang="en-US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D3AEC7-08BA-4BDD-9B68-1AA21E5236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65" b="14467"/>
          <a:stretch/>
        </p:blipFill>
        <p:spPr>
          <a:xfrm>
            <a:off x="1898940" y="980728"/>
            <a:ext cx="8394123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0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noProof="0" dirty="0"/>
              <a:t>Outline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b="1" noProof="0" dirty="0"/>
              <a:t>Introduction and Overview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>
                <a:solidFill>
                  <a:schemeClr val="bg1">
                    <a:lumMod val="50000"/>
                  </a:schemeClr>
                </a:solidFill>
              </a:rPr>
              <a:t>Human Action and Social Coordination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dirty="0">
                <a:solidFill>
                  <a:schemeClr val="bg1">
                    <a:lumMod val="50000"/>
                  </a:schemeClr>
                </a:solidFill>
              </a:rPr>
              <a:t>Economic Order and Principles of Policy Making</a:t>
            </a:r>
            <a:endParaRPr lang="en-US" altLang="de-DE" noProof="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>
                <a:solidFill>
                  <a:schemeClr val="bg1">
                    <a:lumMod val="50000"/>
                  </a:schemeClr>
                </a:solidFill>
              </a:rPr>
              <a:t>Market Mechanisms and Government Interventions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dirty="0">
                <a:solidFill>
                  <a:schemeClr val="bg1">
                    <a:lumMod val="50000"/>
                  </a:schemeClr>
                </a:solidFill>
              </a:rPr>
              <a:t>Externalities and Public Goods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>
                <a:solidFill>
                  <a:schemeClr val="bg1">
                    <a:lumMod val="50000"/>
                  </a:schemeClr>
                </a:solidFill>
              </a:rPr>
              <a:t>Competition and Antitrust Policy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dirty="0">
                <a:solidFill>
                  <a:schemeClr val="bg1">
                    <a:lumMod val="50000"/>
                  </a:schemeClr>
                </a:solidFill>
              </a:rPr>
              <a:t>Information Deficiencies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>
                <a:solidFill>
                  <a:schemeClr val="bg1">
                    <a:lumMod val="50000"/>
                  </a:schemeClr>
                </a:solidFill>
              </a:rPr>
              <a:t>Redistribution and Social Policy</a:t>
            </a:r>
          </a:p>
        </p:txBody>
      </p:sp>
    </p:spTree>
    <p:extLst>
      <p:ext uri="{BB962C8B-B14F-4D97-AF65-F5344CB8AC3E}">
        <p14:creationId xmlns:p14="http://schemas.microsoft.com/office/powerpoint/2010/main" val="35888022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B86EE-C511-49B2-8C5D-9C39FEBFD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of government failures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704A8-8BFF-4BCA-B6F0-7DCC281E6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Crowding-out</a:t>
            </a:r>
          </a:p>
          <a:p>
            <a:pPr lvl="1"/>
            <a:r>
              <a:rPr lang="en-US" dirty="0"/>
              <a:t>Substituting private spending for public spending</a:t>
            </a:r>
          </a:p>
          <a:p>
            <a:pPr>
              <a:spcBef>
                <a:spcPts val="1800"/>
              </a:spcBef>
            </a:pPr>
            <a:r>
              <a:rPr lang="en-US" dirty="0"/>
              <a:t>Arrow paradox</a:t>
            </a:r>
          </a:p>
          <a:p>
            <a:pPr lvl="1"/>
            <a:r>
              <a:rPr lang="en-US" dirty="0"/>
              <a:t>Impossibility of collective action (circular preferences)</a:t>
            </a:r>
          </a:p>
          <a:p>
            <a:pPr>
              <a:spcBef>
                <a:spcPts val="1800"/>
              </a:spcBef>
            </a:pPr>
            <a:r>
              <a:rPr lang="en-US" dirty="0"/>
              <a:t>Cobra effect</a:t>
            </a:r>
          </a:p>
          <a:p>
            <a:pPr lvl="1"/>
            <a:r>
              <a:rPr lang="en-US" dirty="0"/>
              <a:t>Unintended consequences (perverse incentives, lack of knowledge)</a:t>
            </a:r>
          </a:p>
          <a:p>
            <a:pPr>
              <a:spcBef>
                <a:spcPts val="1800"/>
              </a:spcBef>
            </a:pPr>
            <a:r>
              <a:rPr lang="en-US" dirty="0"/>
              <a:t>Rent-seeking</a:t>
            </a:r>
          </a:p>
          <a:p>
            <a:pPr lvl="1"/>
            <a:r>
              <a:rPr lang="en-US" dirty="0"/>
              <a:t>Government power falling victim to vested interests (regulatory arbitrage)</a:t>
            </a:r>
          </a:p>
        </p:txBody>
      </p:sp>
    </p:spTree>
    <p:extLst>
      <p:ext uri="{BB962C8B-B14F-4D97-AF65-F5344CB8AC3E}">
        <p14:creationId xmlns:p14="http://schemas.microsoft.com/office/powerpoint/2010/main" val="12521198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Collective “action” and average “behavior” of groups: The Arrow paradox</a:t>
            </a:r>
            <a:endParaRPr lang="de-DE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019791" y="1557015"/>
          <a:ext cx="8152420" cy="176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0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latin typeface="Calibri" panose="020F0502020204030204" pitchFamily="34" charset="0"/>
                        </a:rPr>
                        <a:t>Person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latin typeface="Calibri" panose="020F0502020204030204" pitchFamily="34" charset="0"/>
                        </a:rPr>
                        <a:t>Ranking</a:t>
                      </a:r>
                      <a:r>
                        <a:rPr lang="de-DE" sz="2000" b="1" baseline="0" dirty="0">
                          <a:latin typeface="Calibri" panose="020F0502020204030204" pitchFamily="34" charset="0"/>
                        </a:rPr>
                        <a:t> of alternatives A, B, C</a:t>
                      </a:r>
                      <a:endParaRPr lang="de-DE" sz="20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alibri" panose="020F0502020204030204" pitchFamily="34" charset="0"/>
                        </a:rPr>
                        <a:t>A &gt; B &gt;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alibri" panose="020F0502020204030204" pitchFamily="34" charset="0"/>
                        </a:rPr>
                        <a:t>B &gt; C &gt;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alibri" panose="020F0502020204030204" pitchFamily="34" charset="0"/>
                        </a:rPr>
                        <a:t>C &gt; A &gt;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251383"/>
              </p:ext>
            </p:extLst>
          </p:nvPr>
        </p:nvGraphicFramePr>
        <p:xfrm>
          <a:off x="2019791" y="3861048"/>
          <a:ext cx="8152420" cy="176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0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latin typeface="Calibri" panose="020F0502020204030204" pitchFamily="34" charset="0"/>
                        </a:rPr>
                        <a:t>Voting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latin typeface="Calibri" panose="020F0502020204030204" pitchFamily="34" charset="0"/>
                        </a:rPr>
                        <a:t>Results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alibri" panose="020F0502020204030204" pitchFamily="34" charset="0"/>
                        </a:rPr>
                        <a:t>A vs. B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</a:rPr>
                        <a:t>2:1 A &gt; B</a:t>
                      </a:r>
                      <a:endParaRPr lang="de-DE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alibri" panose="020F0502020204030204" pitchFamily="34" charset="0"/>
                        </a:rPr>
                        <a:t>B</a:t>
                      </a:r>
                      <a:r>
                        <a:rPr lang="de-DE" sz="2400" baseline="0" dirty="0">
                          <a:latin typeface="Calibri" panose="020F0502020204030204" pitchFamily="34" charset="0"/>
                        </a:rPr>
                        <a:t> vs. C</a:t>
                      </a:r>
                      <a:endParaRPr lang="de-DE" sz="2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</a:rPr>
                        <a:t>2:1 B &gt; C</a:t>
                      </a:r>
                      <a:endParaRPr lang="de-DE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de-DE" sz="2400" baseline="0" dirty="0">
                          <a:latin typeface="Calibri" panose="020F0502020204030204" pitchFamily="34" charset="0"/>
                        </a:rPr>
                        <a:t> vs. A</a:t>
                      </a:r>
                      <a:endParaRPr lang="de-DE" sz="2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</a:rPr>
                        <a:t>2:1 C &gt; A</a:t>
                      </a:r>
                      <a:endParaRPr lang="de-DE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01882D0-B56E-417A-ACE7-0A1A405C7014}"/>
              </a:ext>
            </a:extLst>
          </p:cNvPr>
          <p:cNvSpPr txBox="1"/>
          <p:nvPr/>
        </p:nvSpPr>
        <p:spPr>
          <a:xfrm>
            <a:off x="4727848" y="5805264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&gt; B &gt; C &gt; A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Incentives and government interventions: The Cobra effect</a:t>
            </a:r>
            <a:endParaRPr lang="de-D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B18942-353B-4D8A-AAB4-07D72BC5E39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92012" y="1196753"/>
            <a:ext cx="3144349" cy="492918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Intentions</a:t>
            </a:r>
            <a:br>
              <a:rPr lang="en-US" dirty="0"/>
            </a:br>
            <a:r>
              <a:rPr lang="en-US" dirty="0"/>
              <a:t>vs.</a:t>
            </a:r>
            <a:br>
              <a:rPr lang="en-US" dirty="0"/>
            </a:br>
            <a:r>
              <a:rPr lang="en-US" dirty="0"/>
              <a:t>outcome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509" y="1196753"/>
            <a:ext cx="3312368" cy="497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6187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EC0D9-960A-4CF0-9636-E0A3FA4E1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Rent seeking (</a:t>
            </a:r>
            <a:r>
              <a:rPr lang="en-US" dirty="0">
                <a:sym typeface="Wingdings 3" panose="05040102010807070707" pitchFamily="18" charset="2"/>
              </a:rPr>
              <a:t> public choice, new political economy)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72EE4-90ED-4A28-AD30-7B350D8496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Rent = income without creating additional value</a:t>
            </a:r>
          </a:p>
          <a:p>
            <a:r>
              <a:rPr lang="en-US" dirty="0"/>
              <a:t>Influence on governmental action by vested interests</a:t>
            </a:r>
          </a:p>
          <a:p>
            <a:r>
              <a:rPr lang="en-US" dirty="0"/>
              <a:t>Dysfunctional income redistribution via the public sector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04674D-53AA-4FBA-B9B4-D5F2E6C5AC0E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Public choice theory</a:t>
            </a:r>
          </a:p>
          <a:p>
            <a:r>
              <a:rPr lang="en-US" dirty="0"/>
              <a:t>Anthony Downs</a:t>
            </a:r>
          </a:p>
          <a:p>
            <a:pPr lvl="1"/>
            <a:r>
              <a:rPr lang="en-US" dirty="0"/>
              <a:t>An Economic Theory of Democracy (1957)</a:t>
            </a:r>
          </a:p>
          <a:p>
            <a:r>
              <a:rPr lang="en-US" dirty="0"/>
              <a:t>James M. Buchanan, Gordon </a:t>
            </a:r>
            <a:r>
              <a:rPr lang="en-US" dirty="0" err="1"/>
              <a:t>Tullock</a:t>
            </a:r>
            <a:endParaRPr lang="en-US" dirty="0"/>
          </a:p>
          <a:p>
            <a:pPr lvl="1"/>
            <a:r>
              <a:rPr lang="en-US" dirty="0"/>
              <a:t>The Calculus of Consent: Logical Foundations of Constitutional Democracy (1962)</a:t>
            </a:r>
          </a:p>
          <a:p>
            <a:r>
              <a:rPr lang="en-US" dirty="0" err="1"/>
              <a:t>Mancur</a:t>
            </a:r>
            <a:r>
              <a:rPr lang="en-US" dirty="0"/>
              <a:t> Olson</a:t>
            </a:r>
          </a:p>
          <a:p>
            <a:pPr lvl="1"/>
            <a:r>
              <a:rPr lang="en-US" dirty="0"/>
              <a:t>The Logic of Collective Action (1965)</a:t>
            </a:r>
          </a:p>
          <a:p>
            <a:endParaRPr lang="en-US" dirty="0"/>
          </a:p>
          <a:p>
            <a:endParaRPr lang="en-US" dirty="0"/>
          </a:p>
          <a:p>
            <a:pPr marL="457189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9804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9FDA888-972D-4DE2-90BA-9E0D1377211B}"/>
              </a:ext>
            </a:extLst>
          </p:cNvPr>
          <p:cNvGrpSpPr/>
          <p:nvPr/>
        </p:nvGrpSpPr>
        <p:grpSpPr>
          <a:xfrm>
            <a:off x="767408" y="4869160"/>
            <a:ext cx="10441160" cy="1257003"/>
            <a:chOff x="767408" y="4869159"/>
            <a:chExt cx="10441160" cy="1257003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C6BA1C6F-E9CD-4274-9388-093A6AED028A}"/>
                </a:ext>
              </a:extLst>
            </p:cNvPr>
            <p:cNvSpPr/>
            <p:nvPr/>
          </p:nvSpPr>
          <p:spPr>
            <a:xfrm>
              <a:off x="767408" y="4869159"/>
              <a:ext cx="10441160" cy="1257003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EE3A26-BDF5-4BDD-885D-0C12EFB01DAF}"/>
                </a:ext>
              </a:extLst>
            </p:cNvPr>
            <p:cNvSpPr txBox="1"/>
            <p:nvPr/>
          </p:nvSpPr>
          <p:spPr>
            <a:xfrm rot="402890">
              <a:off x="4792364" y="5118695"/>
              <a:ext cx="18047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interventionism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6B54B8E-C57C-4A6E-AD34-B1F1B1A4B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Interventionist spiral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B7BC4-C10E-40AE-8486-D02A19885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cs typeface="Calibri" panose="020F0502020204030204" pitchFamily="34" charset="0"/>
              </a:rPr>
              <a:t>Policy target </a:t>
            </a:r>
            <a:r>
              <a:rPr lang="en-US" b="1" dirty="0">
                <a:cs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en-US" b="1" dirty="0">
                <a:cs typeface="Calibri" panose="020F0502020204030204" pitchFamily="34" charset="0"/>
              </a:rPr>
              <a:t>Regulation 1</a:t>
            </a:r>
          </a:p>
          <a:p>
            <a:pPr lvl="1"/>
            <a:r>
              <a:rPr lang="en-US" sz="2400" dirty="0">
                <a:cs typeface="Calibri" panose="020F0502020204030204" pitchFamily="34" charset="0"/>
              </a:rPr>
              <a:t>Unintended consequences</a:t>
            </a:r>
          </a:p>
          <a:p>
            <a:pPr lvl="2">
              <a:buFont typeface="Wingdings" panose="05000000000000000000" pitchFamily="2" charset="2"/>
              <a:buChar char="ð"/>
            </a:pPr>
            <a:r>
              <a:rPr lang="en-US" sz="2400" b="1" dirty="0">
                <a:cs typeface="Calibri" panose="020F0502020204030204" pitchFamily="34" charset="0"/>
              </a:rPr>
              <a:t>Regulation 2</a:t>
            </a:r>
          </a:p>
          <a:p>
            <a:pPr lvl="3">
              <a:buFont typeface="Calibri" panose="020F0502020204030204" pitchFamily="34" charset="0"/>
              <a:buChar char="»"/>
            </a:pPr>
            <a:r>
              <a:rPr lang="en-US" sz="2400" dirty="0">
                <a:cs typeface="Calibri" panose="020F0502020204030204" pitchFamily="34" charset="0"/>
              </a:rPr>
              <a:t>Unintended consequences</a:t>
            </a:r>
          </a:p>
          <a:p>
            <a:pPr lvl="4">
              <a:buFont typeface="Wingdings" panose="05000000000000000000" pitchFamily="2" charset="2"/>
              <a:buChar char="ð"/>
            </a:pPr>
            <a:r>
              <a:rPr lang="en-US" sz="2400" b="1" dirty="0">
                <a:cs typeface="Calibri" panose="020F0502020204030204" pitchFamily="34" charset="0"/>
              </a:rPr>
              <a:t>Regulation 3</a:t>
            </a:r>
          </a:p>
          <a:p>
            <a:pPr lvl="5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Unintended consequences</a:t>
            </a:r>
          </a:p>
          <a:p>
            <a:pPr lvl="6">
              <a:buFont typeface="Wingdings" panose="05000000000000000000" pitchFamily="2" charset="2"/>
              <a:buChar char="ð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Regulation 4</a:t>
            </a:r>
          </a:p>
          <a:p>
            <a:pPr lvl="7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4716BC-31A8-440A-A893-7CE9529E90A4}"/>
              </a:ext>
            </a:extLst>
          </p:cNvPr>
          <p:cNvSpPr txBox="1"/>
          <p:nvPr/>
        </p:nvSpPr>
        <p:spPr>
          <a:xfrm>
            <a:off x="911425" y="5229200"/>
            <a:ext cx="11396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Market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economy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8A2CA9-14C9-4823-8A3D-92478AB7C87F}"/>
              </a:ext>
            </a:extLst>
          </p:cNvPr>
          <p:cNvSpPr txBox="1"/>
          <p:nvPr/>
        </p:nvSpPr>
        <p:spPr>
          <a:xfrm>
            <a:off x="10019626" y="5583144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Socialism</a:t>
            </a:r>
          </a:p>
        </p:txBody>
      </p:sp>
    </p:spTree>
    <p:extLst>
      <p:ext uri="{BB962C8B-B14F-4D97-AF65-F5344CB8AC3E}">
        <p14:creationId xmlns:p14="http://schemas.microsoft.com/office/powerpoint/2010/main" val="405895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Down 8">
            <a:extLst>
              <a:ext uri="{FF2B5EF4-FFF2-40B4-BE49-F238E27FC236}">
                <a16:creationId xmlns:a16="http://schemas.microsoft.com/office/drawing/2014/main" id="{DF3D042F-F3B1-48C0-BD7B-53DCA3B6F284}"/>
              </a:ext>
            </a:extLst>
          </p:cNvPr>
          <p:cNvSpPr/>
          <p:nvPr/>
        </p:nvSpPr>
        <p:spPr>
          <a:xfrm>
            <a:off x="6892159" y="1642262"/>
            <a:ext cx="1224136" cy="2518463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FE9C91-A35C-4E28-A4A0-FC221B39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9096"/>
            <a:ext cx="10972800" cy="647700"/>
          </a:xfrm>
        </p:spPr>
        <p:txBody>
          <a:bodyPr/>
          <a:lstStyle/>
          <a:p>
            <a:r>
              <a:rPr lang="en-US" dirty="0"/>
              <a:t>Principle of Subsidiarity: The Triple-I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57E73-1E3E-47F9-A894-4E47AB9698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“A central authority should have a subsidiary function, performing only those tasks which cannot be performed at a more local level.” (Oxford English Dictionary)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ð"/>
            </a:pPr>
            <a:r>
              <a:rPr lang="en-US" b="1" u="sng" dirty="0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nformation</a:t>
            </a:r>
          </a:p>
          <a:p>
            <a:pPr>
              <a:buFont typeface="Wingdings" panose="05000000000000000000" pitchFamily="2" charset="2"/>
              <a:buChar char="ð"/>
            </a:pPr>
            <a:r>
              <a:rPr lang="en-US" b="1" u="sng" dirty="0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nstruments</a:t>
            </a:r>
          </a:p>
          <a:p>
            <a:pPr>
              <a:buFont typeface="Wingdings" panose="05000000000000000000" pitchFamily="2" charset="2"/>
              <a:buChar char="ð"/>
            </a:pPr>
            <a:r>
              <a:rPr lang="en-US" b="1" u="sng" dirty="0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ncentives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48A763-D898-48E8-8875-B262699B1141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dirty="0"/>
              <a:t>Action level</a:t>
            </a:r>
          </a:p>
          <a:p>
            <a:pPr lvl="1"/>
            <a:r>
              <a:rPr lang="en-US" dirty="0"/>
              <a:t>World</a:t>
            </a:r>
          </a:p>
          <a:p>
            <a:pPr lvl="1"/>
            <a:r>
              <a:rPr lang="en-US" dirty="0"/>
              <a:t>Country group</a:t>
            </a:r>
          </a:p>
          <a:p>
            <a:pPr lvl="1"/>
            <a:r>
              <a:rPr lang="en-US" dirty="0"/>
              <a:t>Nation state</a:t>
            </a:r>
          </a:p>
          <a:p>
            <a:pPr lvl="1"/>
            <a:r>
              <a:rPr lang="en-US" dirty="0"/>
              <a:t>Federal state</a:t>
            </a:r>
          </a:p>
          <a:p>
            <a:pPr lvl="1"/>
            <a:r>
              <a:rPr lang="en-US" dirty="0"/>
              <a:t>Region</a:t>
            </a:r>
          </a:p>
          <a:p>
            <a:pPr lvl="1"/>
            <a:r>
              <a:rPr lang="en-US" dirty="0"/>
              <a:t>District</a:t>
            </a:r>
          </a:p>
          <a:p>
            <a:pPr lvl="1"/>
            <a:r>
              <a:rPr lang="en-US" dirty="0"/>
              <a:t>Compulsory association</a:t>
            </a:r>
          </a:p>
          <a:p>
            <a:pPr lvl="1"/>
            <a:r>
              <a:rPr lang="en-US" dirty="0"/>
              <a:t>Private association</a:t>
            </a:r>
          </a:p>
          <a:p>
            <a:pPr lvl="1"/>
            <a:r>
              <a:rPr lang="en-US" dirty="0"/>
              <a:t>Individual level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B325868-BB79-4C91-A249-FCF1463C657F}"/>
              </a:ext>
            </a:extLst>
          </p:cNvPr>
          <p:cNvCxnSpPr/>
          <p:nvPr/>
        </p:nvCxnSpPr>
        <p:spPr>
          <a:xfrm>
            <a:off x="6528048" y="4221088"/>
            <a:ext cx="3456384" cy="0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B287D74-49DF-4396-B7E8-88DC9743ADC8}"/>
              </a:ext>
            </a:extLst>
          </p:cNvPr>
          <p:cNvSpPr txBox="1"/>
          <p:nvPr/>
        </p:nvSpPr>
        <p:spPr>
          <a:xfrm rot="16200000">
            <a:off x="8506974" y="2407175"/>
            <a:ext cx="2710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Government intervention</a:t>
            </a:r>
            <a:br>
              <a:rPr lang="en-US" dirty="0"/>
            </a:br>
            <a:r>
              <a:rPr lang="en-US" dirty="0"/>
              <a:t>(coercion)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F7D680-3AE0-4FA8-BA67-89CAA9F84841}"/>
              </a:ext>
            </a:extLst>
          </p:cNvPr>
          <p:cNvSpPr txBox="1"/>
          <p:nvPr/>
        </p:nvSpPr>
        <p:spPr>
          <a:xfrm rot="16200000">
            <a:off x="9007246" y="4796976"/>
            <a:ext cx="19543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Market exchange</a:t>
            </a:r>
            <a:br>
              <a:rPr lang="en-US" dirty="0"/>
            </a:br>
            <a:r>
              <a:rPr lang="en-US" dirty="0"/>
              <a:t>(voluntary</a:t>
            </a:r>
            <a:br>
              <a:rPr lang="en-US" dirty="0"/>
            </a:br>
            <a:r>
              <a:rPr lang="en-US" dirty="0"/>
              <a:t>cooperation)</a:t>
            </a:r>
          </a:p>
        </p:txBody>
      </p:sp>
    </p:spTree>
    <p:extLst>
      <p:ext uri="{BB962C8B-B14F-4D97-AF65-F5344CB8AC3E}">
        <p14:creationId xmlns:p14="http://schemas.microsoft.com/office/powerpoint/2010/main" val="22019242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extended Tinbergen rule for government interventions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policy target</a:t>
            </a:r>
          </a:p>
          <a:p>
            <a:r>
              <a:rPr lang="en-US" dirty="0"/>
              <a:t>One specific tool (policy instrument)</a:t>
            </a:r>
          </a:p>
          <a:p>
            <a:r>
              <a:rPr lang="en-US" dirty="0"/>
              <a:t>One independent authority (in case of target conflicts)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3856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extended Tinbergen rule for government interventions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policy target</a:t>
            </a:r>
          </a:p>
          <a:p>
            <a:r>
              <a:rPr lang="en-US" dirty="0"/>
              <a:t>One specific tool (policy instrument)</a:t>
            </a:r>
          </a:p>
          <a:p>
            <a:r>
              <a:rPr lang="en-US" dirty="0"/>
              <a:t>One independent authority (in case of target conflicts)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0CF09AA-DE7E-4CE7-8392-B7A35BDAAEDB}"/>
              </a:ext>
            </a:extLst>
          </p:cNvPr>
          <p:cNvGrpSpPr/>
          <p:nvPr/>
        </p:nvGrpSpPr>
        <p:grpSpPr>
          <a:xfrm>
            <a:off x="3071664" y="2804057"/>
            <a:ext cx="5187612" cy="1905000"/>
            <a:chOff x="3097228" y="2800088"/>
            <a:chExt cx="5187612" cy="1905000"/>
          </a:xfrm>
        </p:grpSpPr>
        <p:pic>
          <p:nvPicPr>
            <p:cNvPr id="5" name="Graphic 4" descr="Pig">
              <a:extLst>
                <a:ext uri="{FF2B5EF4-FFF2-40B4-BE49-F238E27FC236}">
                  <a16:creationId xmlns:a16="http://schemas.microsoft.com/office/drawing/2014/main" id="{3352C4F7-CD4F-44FF-BA6A-CD7533E5D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56040" y="3068960"/>
              <a:ext cx="914400" cy="914400"/>
            </a:xfrm>
            <a:prstGeom prst="rect">
              <a:avLst/>
            </a:prstGeom>
          </p:spPr>
        </p:pic>
        <p:pic>
          <p:nvPicPr>
            <p:cNvPr id="1026" name="Picture 2" descr="Rifle Icons - Download Free Vector Icons | Noun Project">
              <a:extLst>
                <a:ext uri="{FF2B5EF4-FFF2-40B4-BE49-F238E27FC236}">
                  <a16:creationId xmlns:a16="http://schemas.microsoft.com/office/drawing/2014/main" id="{FB9ED3C8-0FE9-405E-A6EC-6322DFA9D4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7228" y="2800088"/>
              <a:ext cx="1905000" cy="1905000"/>
            </a:xfrm>
            <a:prstGeom prst="rect">
              <a:avLst/>
            </a:prstGeom>
            <a:noFill/>
          </p:spPr>
        </p:pic>
        <p:pic>
          <p:nvPicPr>
            <p:cNvPr id="7" name="Graphic 6" descr="Pig">
              <a:extLst>
                <a:ext uri="{FF2B5EF4-FFF2-40B4-BE49-F238E27FC236}">
                  <a16:creationId xmlns:a16="http://schemas.microsoft.com/office/drawing/2014/main" id="{C400479B-0413-45D2-AE44-78A6D3ABF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70440" y="3044607"/>
              <a:ext cx="914400" cy="914400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887D36C-0173-4F17-B626-C63E8AF71BEE}"/>
                </a:ext>
              </a:extLst>
            </p:cNvPr>
            <p:cNvCxnSpPr/>
            <p:nvPr/>
          </p:nvCxnSpPr>
          <p:spPr>
            <a:xfrm>
              <a:off x="5086225" y="3501807"/>
              <a:ext cx="1263989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6D0F35-55DA-42B1-B943-7C8985E3C742}"/>
              </a:ext>
            </a:extLst>
          </p:cNvPr>
          <p:cNvGrpSpPr/>
          <p:nvPr/>
        </p:nvGrpSpPr>
        <p:grpSpPr>
          <a:xfrm>
            <a:off x="3216644" y="4247888"/>
            <a:ext cx="4482155" cy="1981319"/>
            <a:chOff x="3216644" y="4247888"/>
            <a:chExt cx="4482155" cy="1981319"/>
          </a:xfrm>
        </p:grpSpPr>
        <p:pic>
          <p:nvPicPr>
            <p:cNvPr id="10" name="Graphic 9" descr="Pig">
              <a:extLst>
                <a:ext uri="{FF2B5EF4-FFF2-40B4-BE49-F238E27FC236}">
                  <a16:creationId xmlns:a16="http://schemas.microsoft.com/office/drawing/2014/main" id="{B2A00B46-DF49-40A3-A0E4-439C43ECF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687102" y="4247888"/>
              <a:ext cx="914400" cy="914400"/>
            </a:xfrm>
            <a:prstGeom prst="rect">
              <a:avLst/>
            </a:prstGeom>
          </p:spPr>
        </p:pic>
        <p:pic>
          <p:nvPicPr>
            <p:cNvPr id="11" name="Picture 2" descr="Rifle Icons - Download Free Vector Icons | Noun Project">
              <a:extLst>
                <a:ext uri="{FF2B5EF4-FFF2-40B4-BE49-F238E27FC236}">
                  <a16:creationId xmlns:a16="http://schemas.microsoft.com/office/drawing/2014/main" id="{0293EC00-649B-441A-8F03-C1117A52D8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644" y="4324207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Graphic 11" descr="Pig">
              <a:extLst>
                <a:ext uri="{FF2B5EF4-FFF2-40B4-BE49-F238E27FC236}">
                  <a16:creationId xmlns:a16="http://schemas.microsoft.com/office/drawing/2014/main" id="{E18CB6FB-D1C3-4CFF-AB3B-E81E2DA08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784399" y="5151840"/>
              <a:ext cx="914400" cy="914400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B1EF183-B4BF-4DC5-BE28-FED831421F15}"/>
                </a:ext>
              </a:extLst>
            </p:cNvPr>
            <p:cNvCxnSpPr/>
            <p:nvPr/>
          </p:nvCxnSpPr>
          <p:spPr>
            <a:xfrm>
              <a:off x="5205641" y="5025926"/>
              <a:ext cx="1263989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018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room for improving social coordination: The two-stage burden of proof 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Intervention analysis: Market vs. hierarchy (central planning)</a:t>
            </a:r>
          </a:p>
          <a:p>
            <a:pPr marL="914400" lvl="1" indent="-457200">
              <a:buFont typeface="+mj-lt"/>
              <a:buAutoNum type="arabicParenBoth"/>
            </a:pPr>
            <a:r>
              <a:rPr lang="en-US" dirty="0"/>
              <a:t>Significant market failure?</a:t>
            </a:r>
          </a:p>
          <a:p>
            <a:pPr marL="914400" lvl="1" indent="-457200">
              <a:buFont typeface="+mj-lt"/>
              <a:buAutoNum type="arabicParenBoth"/>
            </a:pPr>
            <a:r>
              <a:rPr lang="en-US" dirty="0"/>
              <a:t>Market failure &gt; government failure?</a:t>
            </a:r>
            <a:br>
              <a:rPr lang="en-US" dirty="0"/>
            </a:br>
            <a:r>
              <a:rPr lang="en-US" dirty="0"/>
              <a:t>(comparing relevant alternatives)</a:t>
            </a:r>
          </a:p>
          <a:p>
            <a:pPr lvl="2"/>
            <a:r>
              <a:rPr lang="en-US" dirty="0"/>
              <a:t>Information problem </a:t>
            </a:r>
            <a:br>
              <a:rPr lang="en-US" dirty="0"/>
            </a:br>
            <a:r>
              <a:rPr lang="en-US" dirty="0"/>
              <a:t>(getting/distributing data, value problem)</a:t>
            </a:r>
          </a:p>
          <a:p>
            <a:pPr lvl="2"/>
            <a:r>
              <a:rPr lang="en-US" dirty="0"/>
              <a:t>Incentive/bureaucracy problem</a:t>
            </a:r>
            <a:br>
              <a:rPr lang="en-US" dirty="0"/>
            </a:br>
            <a:r>
              <a:rPr lang="en-US" dirty="0"/>
              <a:t>(individual utility vs. realization of the plan)</a:t>
            </a:r>
          </a:p>
          <a:p>
            <a:pPr lvl="2"/>
            <a:r>
              <a:rPr lang="en-US" dirty="0"/>
              <a:t>Financing/spillovers to other fields</a:t>
            </a:r>
            <a:br>
              <a:rPr lang="en-US" dirty="0"/>
            </a:br>
            <a:r>
              <a:rPr lang="en-US" dirty="0"/>
              <a:t>(distortions on other markets)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ð"/>
            </a:pPr>
            <a:r>
              <a:rPr lang="en-US" sz="2400" b="1" dirty="0"/>
              <a:t> Intervene only, if (1) and (2)</a:t>
            </a:r>
          </a:p>
          <a:p>
            <a:pPr lvl="2">
              <a:spcBef>
                <a:spcPts val="600"/>
              </a:spcBef>
              <a:buFont typeface="Calibri" panose="020F0502020204030204" pitchFamily="34" charset="0"/>
              <a:buChar char="»"/>
            </a:pPr>
            <a:r>
              <a:rPr lang="en-US" b="1" dirty="0"/>
              <a:t>Default: Market-based coordination (free-market prejudice)</a:t>
            </a:r>
          </a:p>
          <a:p>
            <a:pPr lvl="2">
              <a:spcBef>
                <a:spcPts val="600"/>
              </a:spcBef>
              <a:buFont typeface="Calibri" panose="020F0502020204030204" pitchFamily="34" charset="0"/>
              <a:buChar char="»"/>
            </a:pPr>
            <a:r>
              <a:rPr lang="en-US" b="1" dirty="0"/>
              <a:t>Minimally invasive operations (market-compatible solutions)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8110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vs. deregulation: An ongoing debate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Regulatory design is technology-dependent</a:t>
            </a:r>
          </a:p>
          <a:p>
            <a:r>
              <a:rPr lang="en-US" dirty="0"/>
              <a:t>Competing paradigms for economic policy making</a:t>
            </a:r>
          </a:p>
          <a:p>
            <a:pPr>
              <a:buFont typeface="Wingdings" panose="05000000000000000000" pitchFamily="2" charset="2"/>
              <a:buChar char="ð"/>
            </a:pPr>
            <a:r>
              <a:rPr lang="en-US" b="1" dirty="0"/>
              <a:t>Sunset legislation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950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CFAC0A3-CC3F-4242-8106-69F2C6E54546}"/>
              </a:ext>
            </a:extLst>
          </p:cNvPr>
          <p:cNvGrpSpPr/>
          <p:nvPr/>
        </p:nvGrpSpPr>
        <p:grpSpPr>
          <a:xfrm>
            <a:off x="609600" y="1157388"/>
            <a:ext cx="10972800" cy="4968552"/>
            <a:chOff x="609600" y="1157388"/>
            <a:chExt cx="10972800" cy="496855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027FD35-58D3-4A68-999F-8379300A9A48}"/>
                </a:ext>
              </a:extLst>
            </p:cNvPr>
            <p:cNvSpPr/>
            <p:nvPr/>
          </p:nvSpPr>
          <p:spPr>
            <a:xfrm>
              <a:off x="609600" y="1157388"/>
              <a:ext cx="10972800" cy="496855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63A0908-FFA0-4FA3-A17C-BBE32C37D5CF}"/>
                </a:ext>
              </a:extLst>
            </p:cNvPr>
            <p:cNvSpPr txBox="1"/>
            <p:nvPr/>
          </p:nvSpPr>
          <p:spPr>
            <a:xfrm>
              <a:off x="6146621" y="5661248"/>
              <a:ext cx="54357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Framework/reference scheme: Free market system</a:t>
              </a:r>
              <a:endParaRPr lang="de-DE" sz="200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13EB31-0654-4515-8BE2-AA32472D1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economic policy making: Key questions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465F9-E7EC-4A5A-8F18-FB6A6DD65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4929188"/>
          </a:xfrm>
        </p:spPr>
        <p:txBody>
          <a:bodyPr/>
          <a:lstStyle/>
          <a:p>
            <a:r>
              <a:rPr lang="en-US" dirty="0"/>
              <a:t>Why?</a:t>
            </a:r>
          </a:p>
          <a:p>
            <a:endParaRPr lang="en-US" dirty="0"/>
          </a:p>
          <a:p>
            <a:r>
              <a:rPr lang="en-US" dirty="0"/>
              <a:t>How?</a:t>
            </a:r>
          </a:p>
          <a:p>
            <a:endParaRPr lang="en-US" dirty="0"/>
          </a:p>
          <a:p>
            <a:r>
              <a:rPr lang="en-US" dirty="0"/>
              <a:t>What are the outcomes?</a:t>
            </a:r>
          </a:p>
        </p:txBody>
      </p:sp>
    </p:spTree>
    <p:extLst>
      <p:ext uri="{BB962C8B-B14F-4D97-AF65-F5344CB8AC3E}">
        <p14:creationId xmlns:p14="http://schemas.microsoft.com/office/powerpoint/2010/main" val="68355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question for social organization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Markets (voluntary cooperation)</a:t>
            </a:r>
            <a:br>
              <a:rPr lang="en-US" b="1" dirty="0"/>
            </a:br>
            <a:endParaRPr lang="en-US" b="1" dirty="0"/>
          </a:p>
          <a:p>
            <a:pPr marL="0" indent="0" algn="ctr">
              <a:buNone/>
            </a:pPr>
            <a:r>
              <a:rPr lang="en-US" dirty="0"/>
              <a:t>vs.</a:t>
            </a:r>
          </a:p>
          <a:p>
            <a:pPr marL="0" indent="0" algn="ctr">
              <a:buNone/>
            </a:pPr>
            <a:br>
              <a:rPr lang="en-US" dirty="0"/>
            </a:br>
            <a:r>
              <a:rPr lang="en-US" b="1" dirty="0"/>
              <a:t>hierarchies (coercion)</a:t>
            </a:r>
          </a:p>
        </p:txBody>
      </p:sp>
    </p:spTree>
    <p:extLst>
      <p:ext uri="{BB962C8B-B14F-4D97-AF65-F5344CB8AC3E}">
        <p14:creationId xmlns:p14="http://schemas.microsoft.com/office/powerpoint/2010/main" val="30524350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noProof="0" dirty="0"/>
              <a:t>Outline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>
                <a:solidFill>
                  <a:schemeClr val="bg1">
                    <a:lumMod val="50000"/>
                  </a:schemeClr>
                </a:solidFill>
              </a:rPr>
              <a:t>Introduction and Overview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>
                <a:solidFill>
                  <a:schemeClr val="bg1">
                    <a:lumMod val="50000"/>
                  </a:schemeClr>
                </a:solidFill>
              </a:rPr>
              <a:t>Human Action and Social Coordination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dirty="0">
                <a:solidFill>
                  <a:schemeClr val="bg1">
                    <a:lumMod val="50000"/>
                  </a:schemeClr>
                </a:solidFill>
              </a:rPr>
              <a:t>Economic Order and Principles of Policy Making</a:t>
            </a:r>
            <a:endParaRPr lang="en-US" altLang="de-DE" noProof="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spcAft>
                <a:spcPts val="0"/>
              </a:spcAft>
              <a:buFontTx/>
              <a:buAutoNum type="arabicPeriod"/>
            </a:pPr>
            <a:r>
              <a:rPr lang="en-US" altLang="de-DE" b="1" noProof="0" dirty="0"/>
              <a:t>Market Mechanisms and Government Interventions</a:t>
            </a:r>
          </a:p>
          <a:p>
            <a:pPr marL="857250" lvl="1" indent="-457200">
              <a:spcAft>
                <a:spcPts val="0"/>
              </a:spcAft>
              <a:buFont typeface="+mj-lt"/>
              <a:buAutoNum type="alphaLcParenR"/>
            </a:pPr>
            <a:r>
              <a:rPr lang="en-US" altLang="de-DE" b="1" dirty="0"/>
              <a:t>Market-based coordination and welfare economics</a:t>
            </a:r>
          </a:p>
          <a:p>
            <a:pPr marL="857250" lvl="1" indent="-457200">
              <a:spcAft>
                <a:spcPts val="0"/>
              </a:spcAft>
              <a:buFont typeface="+mj-lt"/>
              <a:buAutoNum type="alphaLcParenR"/>
            </a:pPr>
            <a:r>
              <a:rPr lang="en-US" altLang="de-DE" dirty="0"/>
              <a:t>Price controls</a:t>
            </a:r>
          </a:p>
          <a:p>
            <a:pPr marL="857250" lvl="1" indent="-457200">
              <a:spcAft>
                <a:spcPts val="600"/>
              </a:spcAft>
              <a:buFont typeface="+mj-lt"/>
              <a:buAutoNum type="alphaLcParenR"/>
            </a:pPr>
            <a:r>
              <a:rPr lang="en-US" altLang="de-DE" dirty="0"/>
              <a:t>Taxes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dirty="0">
                <a:solidFill>
                  <a:schemeClr val="bg1">
                    <a:lumMod val="50000"/>
                  </a:schemeClr>
                </a:solidFill>
              </a:rPr>
              <a:t>Externalities and Public Goods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>
                <a:solidFill>
                  <a:schemeClr val="bg1">
                    <a:lumMod val="50000"/>
                  </a:schemeClr>
                </a:solidFill>
              </a:rPr>
              <a:t>Competition and Antitrust Policy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dirty="0">
                <a:solidFill>
                  <a:schemeClr val="bg1">
                    <a:lumMod val="50000"/>
                  </a:schemeClr>
                </a:solidFill>
              </a:rPr>
              <a:t>Information Deficiencies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>
                <a:solidFill>
                  <a:schemeClr val="bg1">
                    <a:lumMod val="50000"/>
                  </a:schemeClr>
                </a:solidFill>
              </a:rPr>
              <a:t>Redistribution and Social Policy</a:t>
            </a:r>
          </a:p>
        </p:txBody>
      </p:sp>
    </p:spTree>
    <p:extLst>
      <p:ext uri="{BB962C8B-B14F-4D97-AF65-F5344CB8AC3E}">
        <p14:creationId xmlns:p14="http://schemas.microsoft.com/office/powerpoint/2010/main" val="9484046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theory without psychology: Law of marginal utility</a:t>
            </a:r>
          </a:p>
        </p:txBody>
      </p:sp>
      <p:grpSp>
        <p:nvGrpSpPr>
          <p:cNvPr id="43" name="Group 8"/>
          <p:cNvGrpSpPr>
            <a:grpSpLocks/>
          </p:cNvGrpSpPr>
          <p:nvPr/>
        </p:nvGrpSpPr>
        <p:grpSpPr bwMode="auto">
          <a:xfrm>
            <a:off x="2629842" y="1730948"/>
            <a:ext cx="7337425" cy="4146325"/>
            <a:chOff x="2122934" y="1413570"/>
            <a:chExt cx="6409506" cy="3961234"/>
          </a:xfrm>
        </p:grpSpPr>
        <p:cxnSp>
          <p:nvCxnSpPr>
            <p:cNvPr id="44" name="Straight Arrow Connector 4"/>
            <p:cNvCxnSpPr>
              <a:cxnSpLocks noChangeShapeType="1"/>
            </p:cNvCxnSpPr>
            <p:nvPr/>
          </p:nvCxnSpPr>
          <p:spPr bwMode="auto">
            <a:xfrm>
              <a:off x="2123728" y="5373216"/>
              <a:ext cx="6408712" cy="158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Straight Arrow Connector 5"/>
            <p:cNvCxnSpPr>
              <a:cxnSpLocks noChangeShapeType="1"/>
            </p:cNvCxnSpPr>
            <p:nvPr/>
          </p:nvCxnSpPr>
          <p:spPr bwMode="auto">
            <a:xfrm rot="5400000" flipH="1" flipV="1">
              <a:off x="143508" y="3392996"/>
              <a:ext cx="3960440" cy="158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8" name="TextBox 15"/>
          <p:cNvSpPr txBox="1">
            <a:spLocks noChangeArrowheads="1"/>
          </p:cNvSpPr>
          <p:nvPr/>
        </p:nvSpPr>
        <p:spPr bwMode="auto">
          <a:xfrm>
            <a:off x="2212516" y="1222660"/>
            <a:ext cx="8346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de-DE" dirty="0">
                <a:latin typeface="Calibri" panose="020F0502020204030204" pitchFamily="34" charset="0"/>
                <a:cs typeface="Calibri" panose="020F0502020204030204" pitchFamily="34" charset="0"/>
              </a:rPr>
              <a:t>Marginal</a:t>
            </a:r>
            <a:br>
              <a:rPr lang="en-US" alt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de-DE" dirty="0">
                <a:latin typeface="Calibri" panose="020F0502020204030204" pitchFamily="34" charset="0"/>
                <a:cs typeface="Calibri" panose="020F0502020204030204" pitchFamily="34" charset="0"/>
              </a:rPr>
              <a:t>utility</a:t>
            </a:r>
          </a:p>
        </p:txBody>
      </p:sp>
      <p:sp>
        <p:nvSpPr>
          <p:cNvPr id="49" name="TextBox 16"/>
          <p:cNvSpPr txBox="1">
            <a:spLocks noChangeArrowheads="1"/>
          </p:cNvSpPr>
          <p:nvPr/>
        </p:nvSpPr>
        <p:spPr bwMode="auto">
          <a:xfrm>
            <a:off x="7683813" y="5875611"/>
            <a:ext cx="22782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de-DE" dirty="0">
                <a:latin typeface="Calibri" panose="020F0502020204030204" pitchFamily="34" charset="0"/>
                <a:cs typeface="Calibri" panose="020F0502020204030204" pitchFamily="34" charset="0"/>
              </a:rPr>
              <a:t>Quantity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C18E0A-49C7-4529-912B-4E5ED5080B32}"/>
              </a:ext>
            </a:extLst>
          </p:cNvPr>
          <p:cNvSpPr txBox="1"/>
          <p:nvPr/>
        </p:nvSpPr>
        <p:spPr>
          <a:xfrm rot="16200000">
            <a:off x="936356" y="3707030"/>
            <a:ext cx="392752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1st best use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783C12-6790-4211-8CCD-0F5FB342C582}"/>
              </a:ext>
            </a:extLst>
          </p:cNvPr>
          <p:cNvSpPr txBox="1"/>
          <p:nvPr/>
        </p:nvSpPr>
        <p:spPr>
          <a:xfrm rot="16200000">
            <a:off x="1524771" y="3838216"/>
            <a:ext cx="366515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2nd best use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336C7F-0E40-4905-B3B1-833E7CA9AA1E}"/>
              </a:ext>
            </a:extLst>
          </p:cNvPr>
          <p:cNvSpPr txBox="1"/>
          <p:nvPr/>
        </p:nvSpPr>
        <p:spPr>
          <a:xfrm rot="16200000">
            <a:off x="2250627" y="4106842"/>
            <a:ext cx="312789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3rd best use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23298F-27D2-4131-8557-E01775DB6281}"/>
              </a:ext>
            </a:extLst>
          </p:cNvPr>
          <p:cNvSpPr txBox="1"/>
          <p:nvPr/>
        </p:nvSpPr>
        <p:spPr>
          <a:xfrm rot="16200000">
            <a:off x="2831526" y="4230513"/>
            <a:ext cx="288055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4th best use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EBE319-AA6F-41B1-B37B-F01BD6A8C3B5}"/>
              </a:ext>
            </a:extLst>
          </p:cNvPr>
          <p:cNvSpPr txBox="1"/>
          <p:nvPr/>
        </p:nvSpPr>
        <p:spPr>
          <a:xfrm rot="16200000">
            <a:off x="3417380" y="4359137"/>
            <a:ext cx="262330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5th best use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C676BA-920C-4D97-927F-6F77B8A791CC}"/>
              </a:ext>
            </a:extLst>
          </p:cNvPr>
          <p:cNvSpPr txBox="1"/>
          <p:nvPr/>
        </p:nvSpPr>
        <p:spPr>
          <a:xfrm rot="16200000">
            <a:off x="4047100" y="4531628"/>
            <a:ext cx="227832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6th best use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A34FB7-7C8F-4D2D-A769-1EC6C6C0B2BA}"/>
              </a:ext>
            </a:extLst>
          </p:cNvPr>
          <p:cNvSpPr txBox="1"/>
          <p:nvPr/>
        </p:nvSpPr>
        <p:spPr>
          <a:xfrm rot="16200000">
            <a:off x="4723651" y="4750951"/>
            <a:ext cx="183968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7th best use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8890CAF-3C1B-4A23-B9E4-6CBE00F95229}"/>
              </a:ext>
            </a:extLst>
          </p:cNvPr>
          <p:cNvGrpSpPr/>
          <p:nvPr/>
        </p:nvGrpSpPr>
        <p:grpSpPr>
          <a:xfrm>
            <a:off x="2733004" y="2087048"/>
            <a:ext cx="4847434" cy="2794929"/>
            <a:chOff x="1259205" y="2506279"/>
            <a:chExt cx="4847434" cy="2794929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A3E34A3-07D9-4042-B6E1-30272B789D8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59205" y="2506279"/>
              <a:ext cx="4320907" cy="2794929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19D8493-8DBC-49A5-816D-69A35E543E14}"/>
                </a:ext>
              </a:extLst>
            </p:cNvPr>
            <p:cNvSpPr txBox="1"/>
            <p:nvPr/>
          </p:nvSpPr>
          <p:spPr>
            <a:xfrm>
              <a:off x="5019482" y="4510685"/>
              <a:ext cx="10871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Demand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814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2111C-B757-4BE1-ADCB-48EDB8BC5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theory without “production cost”: Cost as universal social opportunity cost</a:t>
            </a: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8759E0E4-4802-4918-B680-9DC751E9EEC1}"/>
              </a:ext>
            </a:extLst>
          </p:cNvPr>
          <p:cNvGrpSpPr>
            <a:grpSpLocks/>
          </p:cNvGrpSpPr>
          <p:nvPr/>
        </p:nvGrpSpPr>
        <p:grpSpPr bwMode="auto">
          <a:xfrm>
            <a:off x="2629842" y="1730948"/>
            <a:ext cx="7337425" cy="4146325"/>
            <a:chOff x="2122934" y="1413570"/>
            <a:chExt cx="6409506" cy="3961234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17472E9A-9B0C-4C44-B4D9-E315AC0D116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23728" y="5373216"/>
              <a:ext cx="6408712" cy="158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9B209A1-A473-4814-9666-AE502B2C1C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143508" y="3392996"/>
              <a:ext cx="3960440" cy="158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" name="TextBox 15">
            <a:extLst>
              <a:ext uri="{FF2B5EF4-FFF2-40B4-BE49-F238E27FC236}">
                <a16:creationId xmlns:a16="http://schemas.microsoft.com/office/drawing/2014/main" id="{2C1B7732-6120-48A4-BC9E-1A9134C01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516" y="1227015"/>
            <a:ext cx="8346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de-DE" dirty="0">
                <a:latin typeface="Calibri" panose="020F0502020204030204" pitchFamily="34" charset="0"/>
                <a:cs typeface="Calibri" panose="020F0502020204030204" pitchFamily="34" charset="0"/>
              </a:rPr>
              <a:t>Marginal</a:t>
            </a:r>
            <a:br>
              <a:rPr lang="en-US" alt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de-DE" dirty="0">
                <a:latin typeface="Calibri" panose="020F0502020204030204" pitchFamily="34" charset="0"/>
                <a:cs typeface="Calibri" panose="020F0502020204030204" pitchFamily="34" charset="0"/>
              </a:rPr>
              <a:t>utility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576B80AD-E4C3-4134-A81F-FAA5FE71F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813" y="5875611"/>
            <a:ext cx="22782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de-DE" dirty="0">
                <a:latin typeface="Calibri" panose="020F0502020204030204" pitchFamily="34" charset="0"/>
                <a:cs typeface="Calibri" panose="020F0502020204030204" pitchFamily="34" charset="0"/>
              </a:rPr>
              <a:t>Quantity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E8D663-9C1B-45CE-BC8E-7C6D086F771D}"/>
              </a:ext>
            </a:extLst>
          </p:cNvPr>
          <p:cNvSpPr txBox="1"/>
          <p:nvPr/>
        </p:nvSpPr>
        <p:spPr>
          <a:xfrm rot="16200000">
            <a:off x="4133751" y="4086637"/>
            <a:ext cx="317443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last-6th best use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2B3F8D-26CB-4FD9-B7CB-8169683BCB7E}"/>
              </a:ext>
            </a:extLst>
          </p:cNvPr>
          <p:cNvSpPr txBox="1"/>
          <p:nvPr/>
        </p:nvSpPr>
        <p:spPr>
          <a:xfrm rot="16200000">
            <a:off x="3774530" y="4192668"/>
            <a:ext cx="296236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last-5th best use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B8FEA6-26F7-4254-BFD1-C6F541FB2ADC}"/>
              </a:ext>
            </a:extLst>
          </p:cNvPr>
          <p:cNvSpPr txBox="1"/>
          <p:nvPr/>
        </p:nvSpPr>
        <p:spPr>
          <a:xfrm rot="16200000">
            <a:off x="3526396" y="4409786"/>
            <a:ext cx="252813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last-4th best use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A05A84-5948-46CE-9180-41166466B634}"/>
              </a:ext>
            </a:extLst>
          </p:cNvPr>
          <p:cNvSpPr txBox="1"/>
          <p:nvPr/>
        </p:nvSpPr>
        <p:spPr>
          <a:xfrm rot="16200000">
            <a:off x="3161102" y="4509743"/>
            <a:ext cx="232821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last-3rd best use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108085-CD39-4EA6-B9E9-6C72F68EBBFC}"/>
              </a:ext>
            </a:extLst>
          </p:cNvPr>
          <p:cNvSpPr txBox="1"/>
          <p:nvPr/>
        </p:nvSpPr>
        <p:spPr>
          <a:xfrm rot="16200000">
            <a:off x="2799811" y="4613704"/>
            <a:ext cx="212029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last-2nd best use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5FF567-E146-4196-8CEF-1C4F3013D8E5}"/>
              </a:ext>
            </a:extLst>
          </p:cNvPr>
          <p:cNvSpPr txBox="1"/>
          <p:nvPr/>
        </p:nvSpPr>
        <p:spPr>
          <a:xfrm rot="16200000">
            <a:off x="2473975" y="4753120"/>
            <a:ext cx="184146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last-1st best use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AED87D-7CD7-43B4-9A17-595E87FA54F6}"/>
              </a:ext>
            </a:extLst>
          </p:cNvPr>
          <p:cNvSpPr txBox="1"/>
          <p:nvPr/>
        </p:nvSpPr>
        <p:spPr>
          <a:xfrm rot="16200000">
            <a:off x="2185992" y="4930390"/>
            <a:ext cx="148692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last best use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11788D-9DC2-4A30-B096-7FDBE80FCA5B}"/>
              </a:ext>
            </a:extLst>
          </p:cNvPr>
          <p:cNvSpPr txBox="1"/>
          <p:nvPr/>
        </p:nvSpPr>
        <p:spPr>
          <a:xfrm rot="16200000">
            <a:off x="4500984" y="3988617"/>
            <a:ext cx="337046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last-7th best use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921138-5A9F-4BD2-8F25-CDA1536743E8}"/>
              </a:ext>
            </a:extLst>
          </p:cNvPr>
          <p:cNvSpPr txBox="1"/>
          <p:nvPr/>
        </p:nvSpPr>
        <p:spPr>
          <a:xfrm rot="16200000">
            <a:off x="4897924" y="3920306"/>
            <a:ext cx="350709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last-8th best use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511062-016B-4817-9A97-196F603DC738}"/>
              </a:ext>
            </a:extLst>
          </p:cNvPr>
          <p:cNvSpPr txBox="1"/>
          <p:nvPr/>
        </p:nvSpPr>
        <p:spPr>
          <a:xfrm rot="16200000">
            <a:off x="5217126" y="3774256"/>
            <a:ext cx="379919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last-9th best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…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13E24B6-DA1F-4C9A-9462-BA0591B6562C}"/>
              </a:ext>
            </a:extLst>
          </p:cNvPr>
          <p:cNvGrpSpPr/>
          <p:nvPr/>
        </p:nvGrpSpPr>
        <p:grpSpPr>
          <a:xfrm>
            <a:off x="2927649" y="1733830"/>
            <a:ext cx="5280369" cy="2671115"/>
            <a:chOff x="1428683" y="2552648"/>
            <a:chExt cx="5154273" cy="13863989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2A2462B-2CE1-40B9-B67D-EB68BA3EA10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428683" y="3890815"/>
              <a:ext cx="4186797" cy="12525822"/>
            </a:xfrm>
            <a:prstGeom prst="line">
              <a:avLst/>
            </a:prstGeom>
            <a:noFill/>
            <a:ln w="28575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6FF916F-0CA4-4BC3-AB6E-B056906800C2}"/>
                </a:ext>
              </a:extLst>
            </p:cNvPr>
            <p:cNvSpPr txBox="1"/>
            <p:nvPr/>
          </p:nvSpPr>
          <p:spPr>
            <a:xfrm>
              <a:off x="5700139" y="2552648"/>
              <a:ext cx="882817" cy="207670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C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Supply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EEA3434-A8FC-4BD3-8A78-5E76B7FD50D7}"/>
              </a:ext>
            </a:extLst>
          </p:cNvPr>
          <p:cNvSpPr txBox="1"/>
          <p:nvPr/>
        </p:nvSpPr>
        <p:spPr>
          <a:xfrm>
            <a:off x="7368303" y="3776084"/>
            <a:ext cx="26857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of available resources</a:t>
            </a:r>
            <a:br>
              <a:rPr lang="en-US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(relative to a given body of</a:t>
            </a:r>
            <a:br>
              <a:rPr lang="en-US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technological knowledge)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5E08C8-B53A-4B44-BCB5-EF2299583803}"/>
              </a:ext>
            </a:extLst>
          </p:cNvPr>
          <p:cNvSpPr txBox="1"/>
          <p:nvPr/>
        </p:nvSpPr>
        <p:spPr>
          <a:xfrm>
            <a:off x="599872" y="6014599"/>
            <a:ext cx="6831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Schumpeter, A.: 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Das Wesen und der Hauptinhalt der Theoretischen Nationalökonomie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. Leipzig 1908: 213ff.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DDE2C75-5991-4049-888A-4F7272C3E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038" y="1068974"/>
            <a:ext cx="1528362" cy="231602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67D36F2-6331-4259-B18C-9138C43AFD10}"/>
              </a:ext>
            </a:extLst>
          </p:cNvPr>
          <p:cNvSpPr txBox="1"/>
          <p:nvPr/>
        </p:nvSpPr>
        <p:spPr>
          <a:xfrm>
            <a:off x="7344674" y="1019983"/>
            <a:ext cx="2732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Part II, Section II, Chapter 2</a:t>
            </a:r>
          </a:p>
        </p:txBody>
      </p:sp>
    </p:spTree>
    <p:extLst>
      <p:ext uri="{BB962C8B-B14F-4D97-AF65-F5344CB8AC3E}">
        <p14:creationId xmlns:p14="http://schemas.microsoft.com/office/powerpoint/2010/main" val="139339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0" grpId="0" animBg="1"/>
      <p:bldP spid="21" grpId="0" animBg="1"/>
      <p:bldP spid="22" grpId="0" animBg="1"/>
      <p:bldP spid="28" grpId="0"/>
      <p:bldP spid="29" grpId="0"/>
      <p:bldP spid="2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C0E0EBA2-9F00-420E-B3F7-261BC73EA18D}"/>
              </a:ext>
            </a:extLst>
          </p:cNvPr>
          <p:cNvSpPr txBox="1"/>
          <p:nvPr/>
        </p:nvSpPr>
        <p:spPr>
          <a:xfrm rot="16200000">
            <a:off x="4159388" y="4069546"/>
            <a:ext cx="317443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last-6th best use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92E903-F4D1-4BC7-9E4A-4921AE3E6889}"/>
              </a:ext>
            </a:extLst>
          </p:cNvPr>
          <p:cNvSpPr txBox="1"/>
          <p:nvPr/>
        </p:nvSpPr>
        <p:spPr>
          <a:xfrm rot="16200000">
            <a:off x="3800167" y="4175577"/>
            <a:ext cx="296236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last-5th best use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5A628F-105E-4ED4-9C81-B8154389C65F}"/>
              </a:ext>
            </a:extLst>
          </p:cNvPr>
          <p:cNvSpPr txBox="1"/>
          <p:nvPr/>
        </p:nvSpPr>
        <p:spPr>
          <a:xfrm rot="16200000">
            <a:off x="3552033" y="4392695"/>
            <a:ext cx="252813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last-4th best use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EB98D9-5F42-41F0-944A-B2DE6742EDEF}"/>
              </a:ext>
            </a:extLst>
          </p:cNvPr>
          <p:cNvSpPr txBox="1"/>
          <p:nvPr/>
        </p:nvSpPr>
        <p:spPr>
          <a:xfrm rot="16200000">
            <a:off x="3186739" y="4492652"/>
            <a:ext cx="232821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last-3rd best use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20B4E5-9746-4663-8BBE-3124A8DFBEBF}"/>
              </a:ext>
            </a:extLst>
          </p:cNvPr>
          <p:cNvSpPr txBox="1"/>
          <p:nvPr/>
        </p:nvSpPr>
        <p:spPr>
          <a:xfrm rot="16200000">
            <a:off x="2825448" y="4596613"/>
            <a:ext cx="212029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last-2nd best use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5F8A53-DA61-47A6-B37A-CD376999E22F}"/>
              </a:ext>
            </a:extLst>
          </p:cNvPr>
          <p:cNvSpPr txBox="1"/>
          <p:nvPr/>
        </p:nvSpPr>
        <p:spPr>
          <a:xfrm rot="16200000">
            <a:off x="2499612" y="4736029"/>
            <a:ext cx="184146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last-1st best use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34D016-A23A-49F0-8057-266E2F2D48C1}"/>
              </a:ext>
            </a:extLst>
          </p:cNvPr>
          <p:cNvSpPr txBox="1"/>
          <p:nvPr/>
        </p:nvSpPr>
        <p:spPr>
          <a:xfrm rot="16200000">
            <a:off x="2211629" y="4913299"/>
            <a:ext cx="148692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last best use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D9077C-F90B-4195-B5AB-E6E2360F82B4}"/>
              </a:ext>
            </a:extLst>
          </p:cNvPr>
          <p:cNvSpPr txBox="1"/>
          <p:nvPr/>
        </p:nvSpPr>
        <p:spPr>
          <a:xfrm rot="16200000">
            <a:off x="4526621" y="3971526"/>
            <a:ext cx="337046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last-7th best use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5D8C05-1F0B-4B16-82D7-26CBE7C8A251}"/>
              </a:ext>
            </a:extLst>
          </p:cNvPr>
          <p:cNvSpPr txBox="1"/>
          <p:nvPr/>
        </p:nvSpPr>
        <p:spPr>
          <a:xfrm rot="16200000">
            <a:off x="4923561" y="3903215"/>
            <a:ext cx="350709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last-8th best use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B23A08A-9445-49F1-9CF2-1D231D6A0DE3}"/>
              </a:ext>
            </a:extLst>
          </p:cNvPr>
          <p:cNvSpPr txBox="1"/>
          <p:nvPr/>
        </p:nvSpPr>
        <p:spPr>
          <a:xfrm rot="16200000">
            <a:off x="5242763" y="3757165"/>
            <a:ext cx="379919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last-9th best use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421E82-0B0B-4643-8B79-D2D6BEC4A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coordination for resource allocation</a:t>
            </a:r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95EDBA46-2A5D-4861-84E3-2A4DA2245801}"/>
              </a:ext>
            </a:extLst>
          </p:cNvPr>
          <p:cNvGrpSpPr>
            <a:grpSpLocks/>
          </p:cNvGrpSpPr>
          <p:nvPr/>
        </p:nvGrpSpPr>
        <p:grpSpPr bwMode="auto">
          <a:xfrm>
            <a:off x="2629842" y="1730948"/>
            <a:ext cx="7337425" cy="4146325"/>
            <a:chOff x="2122934" y="1413570"/>
            <a:chExt cx="6409506" cy="3961234"/>
          </a:xfrm>
        </p:grpSpPr>
        <p:cxnSp>
          <p:nvCxnSpPr>
            <p:cNvPr id="7" name="Straight Arrow Connector 4">
              <a:extLst>
                <a:ext uri="{FF2B5EF4-FFF2-40B4-BE49-F238E27FC236}">
                  <a16:creationId xmlns:a16="http://schemas.microsoft.com/office/drawing/2014/main" id="{31257F37-7AA3-49AE-A3FB-D1AB054C2CD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23728" y="5373216"/>
              <a:ext cx="6408712" cy="158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Arrow Connector 5">
              <a:extLst>
                <a:ext uri="{FF2B5EF4-FFF2-40B4-BE49-F238E27FC236}">
                  <a16:creationId xmlns:a16="http://schemas.microsoft.com/office/drawing/2014/main" id="{A4C6D5CA-2597-40DF-A192-BD5A00BD095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143508" y="3392996"/>
              <a:ext cx="3960440" cy="158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" name="TextBox 15">
            <a:extLst>
              <a:ext uri="{FF2B5EF4-FFF2-40B4-BE49-F238E27FC236}">
                <a16:creationId xmlns:a16="http://schemas.microsoft.com/office/drawing/2014/main" id="{78523BF1-90C8-4A44-BFAE-CB24A7FBE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516" y="1235716"/>
            <a:ext cx="8346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de-DE" dirty="0">
                <a:latin typeface="Calibri" panose="020F0502020204030204" pitchFamily="34" charset="0"/>
                <a:cs typeface="Calibri" panose="020F0502020204030204" pitchFamily="34" charset="0"/>
              </a:rPr>
              <a:t>Marginal</a:t>
            </a:r>
            <a:br>
              <a:rPr lang="en-US" alt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de-DE" dirty="0">
                <a:latin typeface="Calibri" panose="020F0502020204030204" pitchFamily="34" charset="0"/>
                <a:cs typeface="Calibri" panose="020F0502020204030204" pitchFamily="34" charset="0"/>
              </a:rPr>
              <a:t>utility</a:t>
            </a:r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324187E5-4A11-46B2-A7C1-5EFFB18D8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813" y="5875611"/>
            <a:ext cx="22782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de-DE" dirty="0">
                <a:latin typeface="Calibri" panose="020F0502020204030204" pitchFamily="34" charset="0"/>
                <a:cs typeface="Calibri" panose="020F0502020204030204" pitchFamily="34" charset="0"/>
              </a:rPr>
              <a:t>Quantity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B651BA-4481-40FF-A794-F61FBC6FEC3C}"/>
              </a:ext>
            </a:extLst>
          </p:cNvPr>
          <p:cNvSpPr txBox="1"/>
          <p:nvPr/>
        </p:nvSpPr>
        <p:spPr>
          <a:xfrm rot="16200000">
            <a:off x="936356" y="3707030"/>
            <a:ext cx="392752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1st best use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737078-AF96-4E23-81F8-4A1F4EC269D4}"/>
              </a:ext>
            </a:extLst>
          </p:cNvPr>
          <p:cNvSpPr txBox="1"/>
          <p:nvPr/>
        </p:nvSpPr>
        <p:spPr>
          <a:xfrm rot="16200000">
            <a:off x="1524771" y="3838216"/>
            <a:ext cx="366515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2nd best use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B98B20-8BA8-4983-88D7-438A02C4A528}"/>
              </a:ext>
            </a:extLst>
          </p:cNvPr>
          <p:cNvSpPr txBox="1"/>
          <p:nvPr/>
        </p:nvSpPr>
        <p:spPr>
          <a:xfrm rot="16200000">
            <a:off x="2250627" y="4106842"/>
            <a:ext cx="312789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3rd best use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698A4F-ED2A-4477-A91B-6171344F3C6F}"/>
              </a:ext>
            </a:extLst>
          </p:cNvPr>
          <p:cNvSpPr txBox="1"/>
          <p:nvPr/>
        </p:nvSpPr>
        <p:spPr>
          <a:xfrm rot="16200000">
            <a:off x="2831526" y="4230513"/>
            <a:ext cx="288055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4th best use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F65D7D-ABE5-4256-AFFF-BBCA8D642A4D}"/>
              </a:ext>
            </a:extLst>
          </p:cNvPr>
          <p:cNvSpPr txBox="1"/>
          <p:nvPr/>
        </p:nvSpPr>
        <p:spPr>
          <a:xfrm rot="16200000">
            <a:off x="3417380" y="4359137"/>
            <a:ext cx="262330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5th best use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7E9638-ED55-44BD-8F8B-EA81334EB151}"/>
              </a:ext>
            </a:extLst>
          </p:cNvPr>
          <p:cNvSpPr txBox="1"/>
          <p:nvPr/>
        </p:nvSpPr>
        <p:spPr>
          <a:xfrm rot="16200000">
            <a:off x="4047100" y="4531628"/>
            <a:ext cx="227832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6th best use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6E5678-DA82-4AE1-9C9E-36F1135EC6E6}"/>
              </a:ext>
            </a:extLst>
          </p:cNvPr>
          <p:cNvSpPr txBox="1"/>
          <p:nvPr/>
        </p:nvSpPr>
        <p:spPr>
          <a:xfrm rot="16200000">
            <a:off x="4723651" y="4750951"/>
            <a:ext cx="183968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7th best use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9E220E-F8C9-48E4-B005-2080E992B9D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33005" y="2087048"/>
            <a:ext cx="4320907" cy="2794929"/>
          </a:xfrm>
          <a:prstGeom prst="lin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4E52E3-D411-490F-91E1-1A38BDAB8C5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953286" y="1974557"/>
            <a:ext cx="4289225" cy="2413296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6BE1DFB-81D9-4D1C-A4A3-2B72429F3966}"/>
              </a:ext>
            </a:extLst>
          </p:cNvPr>
          <p:cNvSpPr txBox="1"/>
          <p:nvPr/>
        </p:nvSpPr>
        <p:spPr>
          <a:xfrm>
            <a:off x="7249360" y="1690240"/>
            <a:ext cx="306494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6BDCEFE-4E57-454D-854B-0E8814EAC017}"/>
              </a:ext>
            </a:extLst>
          </p:cNvPr>
          <p:cNvSpPr txBox="1"/>
          <p:nvPr/>
        </p:nvSpPr>
        <p:spPr>
          <a:xfrm>
            <a:off x="2793189" y="1802494"/>
            <a:ext cx="346569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3417876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21E82-0B0B-4643-8B79-D2D6BEC4A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world markets</a:t>
            </a:r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95EDBA46-2A5D-4861-84E3-2A4DA2245801}"/>
              </a:ext>
            </a:extLst>
          </p:cNvPr>
          <p:cNvGrpSpPr>
            <a:grpSpLocks/>
          </p:cNvGrpSpPr>
          <p:nvPr/>
        </p:nvGrpSpPr>
        <p:grpSpPr bwMode="auto">
          <a:xfrm>
            <a:off x="1206686" y="1730947"/>
            <a:ext cx="5122343" cy="4146325"/>
            <a:chOff x="2122934" y="1413570"/>
            <a:chExt cx="6409506" cy="3961234"/>
          </a:xfrm>
        </p:grpSpPr>
        <p:cxnSp>
          <p:nvCxnSpPr>
            <p:cNvPr id="7" name="Straight Arrow Connector 4">
              <a:extLst>
                <a:ext uri="{FF2B5EF4-FFF2-40B4-BE49-F238E27FC236}">
                  <a16:creationId xmlns:a16="http://schemas.microsoft.com/office/drawing/2014/main" id="{31257F37-7AA3-49AE-A3FB-D1AB054C2CD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23728" y="5373216"/>
              <a:ext cx="6408712" cy="158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Arrow Connector 5">
              <a:extLst>
                <a:ext uri="{FF2B5EF4-FFF2-40B4-BE49-F238E27FC236}">
                  <a16:creationId xmlns:a16="http://schemas.microsoft.com/office/drawing/2014/main" id="{A4C6D5CA-2597-40DF-A192-BD5A00BD095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143508" y="3392996"/>
              <a:ext cx="3960440" cy="158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" name="TextBox 15">
            <a:extLst>
              <a:ext uri="{FF2B5EF4-FFF2-40B4-BE49-F238E27FC236}">
                <a16:creationId xmlns:a16="http://schemas.microsoft.com/office/drawing/2014/main" id="{78523BF1-90C8-4A44-BFAE-CB24A7FBE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212" y="1431097"/>
            <a:ext cx="5469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de-DE" dirty="0">
                <a:latin typeface="Calibri" panose="020F0502020204030204" pitchFamily="34" charset="0"/>
                <a:cs typeface="Calibri" panose="020F0502020204030204" pitchFamily="34" charset="0"/>
              </a:rPr>
              <a:t>Price</a:t>
            </a:r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324187E5-4A11-46B2-A7C1-5EFFB18D8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7623" y="5882343"/>
            <a:ext cx="19044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T Quay Sans Medium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de-DE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E6B06A0-9805-4047-8A1D-7362D2D04814}"/>
              </a:ext>
            </a:extLst>
          </p:cNvPr>
          <p:cNvSpPr txBox="1">
            <a:spLocks/>
          </p:cNvSpPr>
          <p:nvPr/>
        </p:nvSpPr>
        <p:spPr>
          <a:xfrm>
            <a:off x="6607673" y="1286542"/>
            <a:ext cx="5103680" cy="485740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 Light" panose="020F030202020403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Short side of the market dominates</a:t>
            </a:r>
          </a:p>
          <a:p>
            <a:pPr fontAlgn="auto"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</a:rPr>
              <a:t>Disequilibrium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(arbitrage trends towards coordination)</a:t>
            </a:r>
          </a:p>
          <a:p>
            <a:pPr fontAlgn="auto">
              <a:spcAft>
                <a:spcPts val="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Equilibrium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(full coordination)</a:t>
            </a:r>
          </a:p>
          <a:p>
            <a:pPr lvl="1" fontAlgn="auto">
              <a:spcAft>
                <a:spcPts val="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Maximum trade volume </a:t>
            </a:r>
          </a:p>
          <a:p>
            <a:pPr lvl="1" fontAlgn="auto">
              <a:spcAft>
                <a:spcPts val="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Maximum social welfare</a:t>
            </a:r>
          </a:p>
          <a:p>
            <a:pPr lvl="1" fontAlgn="auto">
              <a:spcAft>
                <a:spcPts val="0"/>
              </a:spcAft>
            </a:pP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96C0090-F092-45D4-AAF3-6C120B518F3D}"/>
              </a:ext>
            </a:extLst>
          </p:cNvPr>
          <p:cNvGrpSpPr/>
          <p:nvPr/>
        </p:nvGrpSpPr>
        <p:grpSpPr>
          <a:xfrm>
            <a:off x="1356644" y="2371907"/>
            <a:ext cx="1589874" cy="1670494"/>
            <a:chOff x="1255800" y="2371908"/>
            <a:chExt cx="1589874" cy="167049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90229BA-BC09-4343-9F42-51C430E62D53}"/>
                </a:ext>
              </a:extLst>
            </p:cNvPr>
            <p:cNvSpPr/>
            <p:nvPr/>
          </p:nvSpPr>
          <p:spPr>
            <a:xfrm>
              <a:off x="1331640" y="2636912"/>
              <a:ext cx="97645" cy="9091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1152BDE-13E4-4864-8E81-3BD598E7F909}"/>
                </a:ext>
              </a:extLst>
            </p:cNvPr>
            <p:cNvSpPr/>
            <p:nvPr/>
          </p:nvSpPr>
          <p:spPr>
            <a:xfrm>
              <a:off x="1400117" y="2371908"/>
              <a:ext cx="97645" cy="9091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B81F79C-399B-473F-A8FB-50FDF8385B83}"/>
                </a:ext>
              </a:extLst>
            </p:cNvPr>
            <p:cNvSpPr/>
            <p:nvPr/>
          </p:nvSpPr>
          <p:spPr>
            <a:xfrm>
              <a:off x="2388190" y="3194406"/>
              <a:ext cx="97645" cy="9091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D4DBEDA-7C03-444A-9844-BB7C82C7969E}"/>
                </a:ext>
              </a:extLst>
            </p:cNvPr>
            <p:cNvSpPr/>
            <p:nvPr/>
          </p:nvSpPr>
          <p:spPr>
            <a:xfrm>
              <a:off x="1772202" y="2631601"/>
              <a:ext cx="97645" cy="9091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9078756-5101-4BE7-88AF-DF4D24DE4DC7}"/>
                </a:ext>
              </a:extLst>
            </p:cNvPr>
            <p:cNvSpPr/>
            <p:nvPr/>
          </p:nvSpPr>
          <p:spPr>
            <a:xfrm>
              <a:off x="2153275" y="2898394"/>
              <a:ext cx="97645" cy="9091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9EE93D9-3E57-42B4-9B73-2828D9AAAA9B}"/>
                </a:ext>
              </a:extLst>
            </p:cNvPr>
            <p:cNvSpPr/>
            <p:nvPr/>
          </p:nvSpPr>
          <p:spPr>
            <a:xfrm>
              <a:off x="2631180" y="3454668"/>
              <a:ext cx="97645" cy="9091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2A61EE8-5474-4A21-8293-4CCDEE567DD2}"/>
                </a:ext>
              </a:extLst>
            </p:cNvPr>
            <p:cNvSpPr/>
            <p:nvPr/>
          </p:nvSpPr>
          <p:spPr>
            <a:xfrm>
              <a:off x="1906941" y="2811786"/>
              <a:ext cx="97645" cy="9091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90B9D9B-ECC4-496F-B048-C7BF8727FC22}"/>
                </a:ext>
              </a:extLst>
            </p:cNvPr>
            <p:cNvSpPr/>
            <p:nvPr/>
          </p:nvSpPr>
          <p:spPr>
            <a:xfrm>
              <a:off x="1540438" y="3162407"/>
              <a:ext cx="97645" cy="9091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FBF86AC-3EB5-4B27-A9CE-86D825117FF1}"/>
                </a:ext>
              </a:extLst>
            </p:cNvPr>
            <p:cNvSpPr/>
            <p:nvPr/>
          </p:nvSpPr>
          <p:spPr>
            <a:xfrm>
              <a:off x="1772202" y="3058171"/>
              <a:ext cx="97645" cy="9091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DAB4B4C-FE30-433C-BFFF-FE0E0169AEDE}"/>
                </a:ext>
              </a:extLst>
            </p:cNvPr>
            <p:cNvSpPr/>
            <p:nvPr/>
          </p:nvSpPr>
          <p:spPr>
            <a:xfrm>
              <a:off x="2370131" y="3018212"/>
              <a:ext cx="97645" cy="9091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8A01BBE-A8EA-456F-A129-88FB5DC7C764}"/>
                </a:ext>
              </a:extLst>
            </p:cNvPr>
            <p:cNvSpPr/>
            <p:nvPr/>
          </p:nvSpPr>
          <p:spPr>
            <a:xfrm>
              <a:off x="2317753" y="3542579"/>
              <a:ext cx="97645" cy="9091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F369E28-4AC6-4172-8982-EC70955D1C10}"/>
                </a:ext>
              </a:extLst>
            </p:cNvPr>
            <p:cNvSpPr/>
            <p:nvPr/>
          </p:nvSpPr>
          <p:spPr>
            <a:xfrm>
              <a:off x="2055630" y="3028147"/>
              <a:ext cx="97645" cy="9091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512B362-E232-45C0-842A-C334F20814DE}"/>
                </a:ext>
              </a:extLst>
            </p:cNvPr>
            <p:cNvSpPr/>
            <p:nvPr/>
          </p:nvSpPr>
          <p:spPr>
            <a:xfrm>
              <a:off x="1269860" y="3454669"/>
              <a:ext cx="97645" cy="9091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AB2405D-902D-44B0-A8BF-EA2338870F56}"/>
                </a:ext>
              </a:extLst>
            </p:cNvPr>
            <p:cNvSpPr/>
            <p:nvPr/>
          </p:nvSpPr>
          <p:spPr>
            <a:xfrm>
              <a:off x="2068505" y="3313875"/>
              <a:ext cx="97645" cy="9091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274CEE0-E9C3-4F4F-8836-4C4B4A7AA0D2}"/>
                </a:ext>
              </a:extLst>
            </p:cNvPr>
            <p:cNvSpPr/>
            <p:nvPr/>
          </p:nvSpPr>
          <p:spPr>
            <a:xfrm>
              <a:off x="2071938" y="3715245"/>
              <a:ext cx="97645" cy="9091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3F6EF90-1796-43EE-9F7B-A1B63F00EC64}"/>
                </a:ext>
              </a:extLst>
            </p:cNvPr>
            <p:cNvSpPr/>
            <p:nvPr/>
          </p:nvSpPr>
          <p:spPr>
            <a:xfrm>
              <a:off x="1609917" y="3785206"/>
              <a:ext cx="97645" cy="9091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0DE65A8-1D7A-4BCF-930C-95609FA68ABC}"/>
                </a:ext>
              </a:extLst>
            </p:cNvPr>
            <p:cNvSpPr/>
            <p:nvPr/>
          </p:nvSpPr>
          <p:spPr>
            <a:xfrm>
              <a:off x="2131582" y="3466775"/>
              <a:ext cx="97645" cy="9091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AE03FB1-0038-4E92-AE9A-95C309C2166A}"/>
                </a:ext>
              </a:extLst>
            </p:cNvPr>
            <p:cNvSpPr/>
            <p:nvPr/>
          </p:nvSpPr>
          <p:spPr>
            <a:xfrm>
              <a:off x="2172728" y="3154576"/>
              <a:ext cx="97645" cy="9091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0EBB2F7-F703-4C8B-B2F0-C5191514705E}"/>
                </a:ext>
              </a:extLst>
            </p:cNvPr>
            <p:cNvSpPr/>
            <p:nvPr/>
          </p:nvSpPr>
          <p:spPr>
            <a:xfrm>
              <a:off x="2613290" y="3149265"/>
              <a:ext cx="97645" cy="9091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0ACF50C-CFEC-4030-ACFD-A5732866A549}"/>
                </a:ext>
              </a:extLst>
            </p:cNvPr>
            <p:cNvSpPr/>
            <p:nvPr/>
          </p:nvSpPr>
          <p:spPr>
            <a:xfrm>
              <a:off x="2494907" y="3370600"/>
              <a:ext cx="97645" cy="9091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D44AE66-1A3F-4C0D-BCC6-8A31656C2BAF}"/>
                </a:ext>
              </a:extLst>
            </p:cNvPr>
            <p:cNvSpPr/>
            <p:nvPr/>
          </p:nvSpPr>
          <p:spPr>
            <a:xfrm>
              <a:off x="2339368" y="3370600"/>
              <a:ext cx="97645" cy="9091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C1CE9B1-103E-48BF-880C-85D3E6BF80C3}"/>
                </a:ext>
              </a:extLst>
            </p:cNvPr>
            <p:cNvSpPr/>
            <p:nvPr/>
          </p:nvSpPr>
          <p:spPr>
            <a:xfrm>
              <a:off x="2748029" y="3329450"/>
              <a:ext cx="97645" cy="9091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C45C165E-E632-4E23-999C-FDB305D7309A}"/>
                </a:ext>
              </a:extLst>
            </p:cNvPr>
            <p:cNvSpPr/>
            <p:nvPr/>
          </p:nvSpPr>
          <p:spPr>
            <a:xfrm>
              <a:off x="1255800" y="3951485"/>
              <a:ext cx="97645" cy="9091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196777C-5730-49D9-8DEB-75F3028F2D68}"/>
                </a:ext>
              </a:extLst>
            </p:cNvPr>
            <p:cNvSpPr/>
            <p:nvPr/>
          </p:nvSpPr>
          <p:spPr>
            <a:xfrm>
              <a:off x="1707930" y="3455793"/>
              <a:ext cx="97645" cy="9091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5AB24D-0E6F-457C-9576-D5BCEEA1DEDE}"/>
              </a:ext>
            </a:extLst>
          </p:cNvPr>
          <p:cNvCxnSpPr>
            <a:cxnSpLocks/>
          </p:cNvCxnSpPr>
          <p:nvPr/>
        </p:nvCxnSpPr>
        <p:spPr>
          <a:xfrm>
            <a:off x="1155915" y="2053996"/>
            <a:ext cx="2084737" cy="133185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A07DAFC-8A69-4C4C-8DF1-4A02A78D5FF5}"/>
              </a:ext>
            </a:extLst>
          </p:cNvPr>
          <p:cNvCxnSpPr>
            <a:cxnSpLocks/>
          </p:cNvCxnSpPr>
          <p:nvPr/>
        </p:nvCxnSpPr>
        <p:spPr>
          <a:xfrm flipV="1">
            <a:off x="1279649" y="3357559"/>
            <a:ext cx="1969134" cy="110794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9E220E-F8C9-48E4-B005-2080E992B9D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09849" y="2087047"/>
            <a:ext cx="4320907" cy="2794929"/>
          </a:xfrm>
          <a:prstGeom prst="lin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4E52E3-D411-490F-91E1-1A38BDAB8C5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530130" y="1974556"/>
            <a:ext cx="4289225" cy="2413296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BB45C23-7D0A-43EC-9718-68ED84B23D6F}"/>
              </a:ext>
            </a:extLst>
          </p:cNvPr>
          <p:cNvCxnSpPr/>
          <p:nvPr/>
        </p:nvCxnSpPr>
        <p:spPr>
          <a:xfrm>
            <a:off x="3318657" y="3379117"/>
            <a:ext cx="20912" cy="249649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2F1C14F4-F885-4938-A2EA-33BF2E2BDC41}"/>
              </a:ext>
            </a:extLst>
          </p:cNvPr>
          <p:cNvSpPr txBox="1"/>
          <p:nvPr/>
        </p:nvSpPr>
        <p:spPr>
          <a:xfrm>
            <a:off x="5826204" y="1690239"/>
            <a:ext cx="306494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09E1AA8-C2C8-4AA9-B71B-C5DAEF60C762}"/>
              </a:ext>
            </a:extLst>
          </p:cNvPr>
          <p:cNvSpPr txBox="1"/>
          <p:nvPr/>
        </p:nvSpPr>
        <p:spPr>
          <a:xfrm>
            <a:off x="1370033" y="1802493"/>
            <a:ext cx="346569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D539C9D-9209-416F-BF79-E18953ABDBE0}"/>
              </a:ext>
            </a:extLst>
          </p:cNvPr>
          <p:cNvCxnSpPr>
            <a:cxnSpLocks/>
          </p:cNvCxnSpPr>
          <p:nvPr/>
        </p:nvCxnSpPr>
        <p:spPr>
          <a:xfrm flipH="1">
            <a:off x="1214125" y="3374431"/>
            <a:ext cx="2091911" cy="3036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6107AD60-C0C6-43E9-AE45-1CAECB9F2D29}"/>
              </a:ext>
            </a:extLst>
          </p:cNvPr>
          <p:cNvSpPr/>
          <p:nvPr/>
        </p:nvSpPr>
        <p:spPr>
          <a:xfrm>
            <a:off x="3269568" y="3339688"/>
            <a:ext cx="97645" cy="9091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3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/>
      <p:bldP spid="5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 for „perfect“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/>
              <a:t>Atomistic market structure</a:t>
            </a:r>
          </a:p>
          <a:p>
            <a:pPr lvl="1"/>
            <a:r>
              <a:rPr lang="en-US" sz="1600" dirty="0"/>
              <a:t>Large number of small buyers and sellers (no market power)</a:t>
            </a:r>
          </a:p>
          <a:p>
            <a:pPr lvl="1"/>
            <a:r>
              <a:rPr lang="en-US" sz="1600" dirty="0"/>
              <a:t>Price taker/autonomous decisions</a:t>
            </a:r>
          </a:p>
          <a:p>
            <a:r>
              <a:rPr lang="en-US" sz="1800" dirty="0"/>
              <a:t>Rationality</a:t>
            </a:r>
          </a:p>
          <a:p>
            <a:pPr lvl="1"/>
            <a:r>
              <a:rPr lang="en-US" sz="1600" dirty="0"/>
              <a:t>Consumers/households: Utility maximization</a:t>
            </a:r>
          </a:p>
          <a:p>
            <a:pPr lvl="1"/>
            <a:r>
              <a:rPr lang="en-US" sz="1600" dirty="0"/>
              <a:t>Producers/enterprises: Profit maximization</a:t>
            </a:r>
          </a:p>
          <a:p>
            <a:pPr lvl="1"/>
            <a:r>
              <a:rPr lang="en-US" sz="1600" dirty="0"/>
              <a:t>Self-interest with fair means (no opportunistic behavior)</a:t>
            </a:r>
          </a:p>
          <a:p>
            <a:r>
              <a:rPr lang="en-US" sz="1800" dirty="0"/>
              <a:t>Homogenous goods</a:t>
            </a:r>
          </a:p>
          <a:p>
            <a:pPr lvl="1"/>
            <a:r>
              <a:rPr lang="en-US" sz="1600" dirty="0"/>
              <a:t>No personal/spatial/physical preferences</a:t>
            </a:r>
          </a:p>
          <a:p>
            <a:pPr lvl="1"/>
            <a:r>
              <a:rPr lang="en-US" sz="1600" dirty="0"/>
              <a:t>No indivisibility</a:t>
            </a:r>
          </a:p>
          <a:p>
            <a:r>
              <a:rPr lang="en-US" sz="1800" dirty="0"/>
              <a:t>Stationary world</a:t>
            </a:r>
          </a:p>
          <a:p>
            <a:pPr lvl="1"/>
            <a:r>
              <a:rPr lang="en-US" sz="1600" dirty="0"/>
              <a:t>Given resources, constant technology</a:t>
            </a:r>
          </a:p>
          <a:p>
            <a:pPr lvl="1"/>
            <a:r>
              <a:rPr lang="en-US" sz="1600" dirty="0"/>
              <a:t>No growth analysis, no process/product innovations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4D7D18-4369-47E3-9888-33A76DB5FEE4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sz="1800" dirty="0"/>
              <a:t>World without frictions</a:t>
            </a:r>
          </a:p>
          <a:p>
            <a:pPr lvl="1"/>
            <a:r>
              <a:rPr lang="en-US" sz="1600" dirty="0"/>
              <a:t>Zero transaction costs (no costs for making an exchange of goods)</a:t>
            </a:r>
          </a:p>
          <a:p>
            <a:pPr lvl="1"/>
            <a:r>
              <a:rPr lang="en-US" sz="1600" dirty="0"/>
              <a:t>Perfect factor mobility (unrestricted market entry/exit)</a:t>
            </a:r>
          </a:p>
          <a:p>
            <a:r>
              <a:rPr lang="en-US" sz="1800" dirty="0"/>
              <a:t>Freedom of choice</a:t>
            </a:r>
          </a:p>
          <a:p>
            <a:pPr lvl="1"/>
            <a:r>
              <a:rPr lang="en-US" sz="1600" dirty="0"/>
              <a:t>No involuntary/compulsory transactions</a:t>
            </a:r>
          </a:p>
          <a:p>
            <a:pPr lvl="1"/>
            <a:r>
              <a:rPr lang="en-US" sz="1600" dirty="0"/>
              <a:t>No technological external effects</a:t>
            </a:r>
          </a:p>
          <a:p>
            <a:r>
              <a:rPr lang="en-US" sz="1800" dirty="0"/>
              <a:t>Perfect information/total transparency</a:t>
            </a:r>
          </a:p>
          <a:p>
            <a:pPr lvl="1"/>
            <a:r>
              <a:rPr lang="en-US" sz="1600" dirty="0"/>
              <a:t>Full knowledge/free information about alternatives and prices</a:t>
            </a:r>
          </a:p>
          <a:p>
            <a:pPr lvl="1"/>
            <a:r>
              <a:rPr lang="en-US" sz="1600" dirty="0"/>
              <a:t>No uncertainty</a:t>
            </a:r>
          </a:p>
          <a:p>
            <a:r>
              <a:rPr lang="en-US" sz="1800" dirty="0"/>
              <a:t>Infinite speed of response</a:t>
            </a:r>
          </a:p>
          <a:p>
            <a:pPr lvl="1"/>
            <a:r>
              <a:rPr lang="en-US" sz="1600" dirty="0"/>
              <a:t>Focus on equilibrium analysis</a:t>
            </a:r>
          </a:p>
          <a:p>
            <a:pPr lvl="1"/>
            <a:r>
              <a:rPr lang="en-US" sz="1600" dirty="0"/>
              <a:t>Transactions only at equilibrium prices (no “false” trading)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6760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„Law of one price“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Undifferentiated products </a:t>
            </a:r>
            <a:r>
              <a:rPr lang="en-US" dirty="0">
                <a:sym typeface="Wingdings"/>
              </a:rPr>
              <a:t> one price</a:t>
            </a:r>
          </a:p>
          <a:p>
            <a:pPr lvl="1"/>
            <a:r>
              <a:rPr lang="en-US" dirty="0">
                <a:sym typeface="Wingdings"/>
              </a:rPr>
              <a:t>No market power (atomistic market)</a:t>
            </a:r>
          </a:p>
          <a:p>
            <a:pPr lvl="1"/>
            <a:r>
              <a:rPr lang="en-US" dirty="0">
                <a:sym typeface="Wingdings"/>
              </a:rPr>
              <a:t>No frictions (transaction cost)</a:t>
            </a:r>
          </a:p>
          <a:p>
            <a:pPr lvl="1"/>
            <a:r>
              <a:rPr lang="en-US" dirty="0">
                <a:sym typeface="Wingdings"/>
              </a:rPr>
              <a:t>Perfect information</a:t>
            </a:r>
          </a:p>
          <a:p>
            <a:pPr lvl="1"/>
            <a:r>
              <a:rPr lang="en-US" dirty="0">
                <a:sym typeface="Wingdings"/>
              </a:rPr>
              <a:t>Infinite response time (equilibrium view)</a:t>
            </a:r>
          </a:p>
          <a:p>
            <a:pPr lvl="1"/>
            <a:r>
              <a:rPr lang="en-US" dirty="0">
                <a:sym typeface="Wingdings"/>
              </a:rPr>
              <a:t>Rationality</a:t>
            </a:r>
          </a:p>
          <a:p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Market mechanism</a:t>
            </a:r>
          </a:p>
          <a:p>
            <a:pPr lvl="1"/>
            <a:r>
              <a:rPr lang="en-US" dirty="0">
                <a:sym typeface="Wingdings"/>
              </a:rPr>
              <a:t>Competition</a:t>
            </a:r>
          </a:p>
          <a:p>
            <a:pPr lvl="1"/>
            <a:r>
              <a:rPr lang="en-US" dirty="0">
                <a:sym typeface="Wingdings"/>
              </a:rPr>
              <a:t>Arbitrage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3789040"/>
            <a:ext cx="20955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55217" y="5790243"/>
            <a:ext cx="2962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 b="1" dirty="0">
                <a:latin typeface="Calibri" panose="020F0502020204030204" pitchFamily="34" charset="0"/>
              </a:rPr>
              <a:t>William Stanley Jevons (1835–1882)</a:t>
            </a:r>
          </a:p>
          <a:p>
            <a:pPr algn="r"/>
            <a:r>
              <a:rPr lang="en-US" sz="1400" dirty="0">
                <a:latin typeface="Calibri" panose="020F0502020204030204" pitchFamily="34" charset="0"/>
              </a:rPr>
              <a:t>The Theory of Political Economy, </a:t>
            </a:r>
            <a:r>
              <a:rPr lang="de-DE" sz="1400" dirty="0">
                <a:latin typeface="Calibri" panose="020F0502020204030204" pitchFamily="34" charset="0"/>
              </a:rPr>
              <a:t>1871</a:t>
            </a:r>
          </a:p>
        </p:txBody>
      </p:sp>
    </p:spTree>
    <p:extLst>
      <p:ext uri="{BB962C8B-B14F-4D97-AF65-F5344CB8AC3E}">
        <p14:creationId xmlns:p14="http://schemas.microsoft.com/office/powerpoint/2010/main" val="34251632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2-2-2 model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consumers: A and B</a:t>
            </a:r>
          </a:p>
          <a:p>
            <a:r>
              <a:rPr lang="en-US" dirty="0"/>
              <a:t>Two products: X and Y</a:t>
            </a:r>
          </a:p>
          <a:p>
            <a:r>
              <a:rPr lang="en-US" dirty="0"/>
              <a:t>Two factors: L and 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82920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and indifference curves</a:t>
            </a:r>
            <a:endParaRPr lang="de-DE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D7B4BA4-D6BF-4C6B-BD12-C92DD9EEB016}"/>
              </a:ext>
            </a:extLst>
          </p:cNvPr>
          <p:cNvGrpSpPr/>
          <p:nvPr/>
        </p:nvGrpSpPr>
        <p:grpSpPr>
          <a:xfrm>
            <a:off x="677120" y="1628800"/>
            <a:ext cx="6732852" cy="4530180"/>
            <a:chOff x="642760" y="1612615"/>
            <a:chExt cx="6732852" cy="453018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499B9542-E262-4657-B6EA-4A8043ACFB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0527" y="1628800"/>
              <a:ext cx="5266358" cy="4146325"/>
              <a:chOff x="2122934" y="1413570"/>
              <a:chExt cx="6409506" cy="3961234"/>
            </a:xfrm>
          </p:grpSpPr>
          <p:cxnSp>
            <p:nvCxnSpPr>
              <p:cNvPr id="4" name="Straight Arrow Connector 4">
                <a:extLst>
                  <a:ext uri="{FF2B5EF4-FFF2-40B4-BE49-F238E27FC236}">
                    <a16:creationId xmlns:a16="http://schemas.microsoft.com/office/drawing/2014/main" id="{86BE476B-30BA-4080-B7DF-E2DB22AC905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123728" y="5373216"/>
                <a:ext cx="6408712" cy="1588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" name="Straight Arrow Connector 5">
                <a:extLst>
                  <a:ext uri="{FF2B5EF4-FFF2-40B4-BE49-F238E27FC236}">
                    <a16:creationId xmlns:a16="http://schemas.microsoft.com/office/drawing/2014/main" id="{4FB486F3-1E55-45B5-9F2D-A177E4D1481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43508" y="3392996"/>
                <a:ext cx="3960440" cy="1588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24AD37D-40F9-43E1-856D-1A78802F611C}"/>
                </a:ext>
              </a:extLst>
            </p:cNvPr>
            <p:cNvSpPr txBox="1"/>
            <p:nvPr/>
          </p:nvSpPr>
          <p:spPr>
            <a:xfrm>
              <a:off x="5902833" y="5773463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endParaRPr lang="de-D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A26FBD7-184E-4518-9AA9-B8A4FD489DD6}"/>
                </a:ext>
              </a:extLst>
            </p:cNvPr>
            <p:cNvSpPr txBox="1"/>
            <p:nvPr/>
          </p:nvSpPr>
          <p:spPr>
            <a:xfrm>
              <a:off x="656851" y="1612615"/>
              <a:ext cx="235963" cy="380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endParaRPr lang="de-D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0B9429-BA7A-4F45-85B3-B4803C2E894C}"/>
                </a:ext>
              </a:extLst>
            </p:cNvPr>
            <p:cNvSpPr txBox="1"/>
            <p:nvPr/>
          </p:nvSpPr>
          <p:spPr>
            <a:xfrm>
              <a:off x="642760" y="5703116"/>
              <a:ext cx="4915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EF4E96C-4F77-4727-9761-FEAC11555A01}"/>
                </a:ext>
              </a:extLst>
            </p:cNvPr>
            <p:cNvSpPr txBox="1"/>
            <p:nvPr/>
          </p:nvSpPr>
          <p:spPr>
            <a:xfrm>
              <a:off x="5657050" y="5125068"/>
              <a:ext cx="4915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de-DE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2B55280-5AC5-4994-8452-C0A2B585A9B4}"/>
                </a:ext>
              </a:extLst>
            </p:cNvPr>
            <p:cNvSpPr txBox="1"/>
            <p:nvPr/>
          </p:nvSpPr>
          <p:spPr>
            <a:xfrm>
              <a:off x="6174138" y="4616514"/>
              <a:ext cx="4915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de-DE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AF9F5C9-0361-4FD7-AF19-94FF902428CC}"/>
                </a:ext>
              </a:extLst>
            </p:cNvPr>
            <p:cNvSpPr txBox="1"/>
            <p:nvPr/>
          </p:nvSpPr>
          <p:spPr>
            <a:xfrm>
              <a:off x="6884047" y="4183918"/>
              <a:ext cx="4915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de-DE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D50E5C0-B2A3-45B1-891B-2CB29A96B53F}"/>
              </a:ext>
            </a:extLst>
          </p:cNvPr>
          <p:cNvSpPr/>
          <p:nvPr/>
        </p:nvSpPr>
        <p:spPr>
          <a:xfrm>
            <a:off x="1199598" y="2348880"/>
            <a:ext cx="4499171" cy="2961685"/>
          </a:xfrm>
          <a:custGeom>
            <a:avLst/>
            <a:gdLst>
              <a:gd name="connsiteX0" fmla="*/ 0 w 4499171"/>
              <a:gd name="connsiteY0" fmla="*/ 0 h 2961685"/>
              <a:gd name="connsiteX1" fmla="*/ 1116701 w 4499171"/>
              <a:gd name="connsiteY1" fmla="*/ 2144389 h 2961685"/>
              <a:gd name="connsiteX2" fmla="*/ 4499171 w 4499171"/>
              <a:gd name="connsiteY2" fmla="*/ 2961685 h 2961685"/>
              <a:gd name="connsiteX3" fmla="*/ 4499171 w 4499171"/>
              <a:gd name="connsiteY3" fmla="*/ 2961685 h 296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9171" h="2961685">
                <a:moveTo>
                  <a:pt x="0" y="0"/>
                </a:moveTo>
                <a:cubicBezTo>
                  <a:pt x="183419" y="825387"/>
                  <a:pt x="366839" y="1650775"/>
                  <a:pt x="1116701" y="2144389"/>
                </a:cubicBezTo>
                <a:cubicBezTo>
                  <a:pt x="1866563" y="2638003"/>
                  <a:pt x="4499171" y="2961685"/>
                  <a:pt x="4499171" y="2961685"/>
                </a:cubicBezTo>
                <a:lnTo>
                  <a:pt x="4499171" y="296168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1F0573B-E274-4554-8A90-3AA171BBEF31}"/>
              </a:ext>
            </a:extLst>
          </p:cNvPr>
          <p:cNvSpPr/>
          <p:nvPr/>
        </p:nvSpPr>
        <p:spPr>
          <a:xfrm>
            <a:off x="1687714" y="1855680"/>
            <a:ext cx="4499171" cy="2961685"/>
          </a:xfrm>
          <a:custGeom>
            <a:avLst/>
            <a:gdLst>
              <a:gd name="connsiteX0" fmla="*/ 0 w 4499171"/>
              <a:gd name="connsiteY0" fmla="*/ 0 h 2961685"/>
              <a:gd name="connsiteX1" fmla="*/ 1116701 w 4499171"/>
              <a:gd name="connsiteY1" fmla="*/ 2144389 h 2961685"/>
              <a:gd name="connsiteX2" fmla="*/ 4499171 w 4499171"/>
              <a:gd name="connsiteY2" fmla="*/ 2961685 h 2961685"/>
              <a:gd name="connsiteX3" fmla="*/ 4499171 w 4499171"/>
              <a:gd name="connsiteY3" fmla="*/ 2961685 h 296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9171" h="2961685">
                <a:moveTo>
                  <a:pt x="0" y="0"/>
                </a:moveTo>
                <a:cubicBezTo>
                  <a:pt x="183419" y="825387"/>
                  <a:pt x="366839" y="1650775"/>
                  <a:pt x="1116701" y="2144389"/>
                </a:cubicBezTo>
                <a:cubicBezTo>
                  <a:pt x="1866563" y="2638003"/>
                  <a:pt x="4499171" y="2961685"/>
                  <a:pt x="4499171" y="2961685"/>
                </a:cubicBezTo>
                <a:lnTo>
                  <a:pt x="4499171" y="296168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C9C4850-595B-4122-87FD-E5F5E96D0D24}"/>
              </a:ext>
            </a:extLst>
          </p:cNvPr>
          <p:cNvSpPr/>
          <p:nvPr/>
        </p:nvSpPr>
        <p:spPr>
          <a:xfrm>
            <a:off x="2351584" y="1423084"/>
            <a:ext cx="4499171" cy="2961685"/>
          </a:xfrm>
          <a:custGeom>
            <a:avLst/>
            <a:gdLst>
              <a:gd name="connsiteX0" fmla="*/ 0 w 4499171"/>
              <a:gd name="connsiteY0" fmla="*/ 0 h 2961685"/>
              <a:gd name="connsiteX1" fmla="*/ 1116701 w 4499171"/>
              <a:gd name="connsiteY1" fmla="*/ 2144389 h 2961685"/>
              <a:gd name="connsiteX2" fmla="*/ 4499171 w 4499171"/>
              <a:gd name="connsiteY2" fmla="*/ 2961685 h 2961685"/>
              <a:gd name="connsiteX3" fmla="*/ 4499171 w 4499171"/>
              <a:gd name="connsiteY3" fmla="*/ 2961685 h 296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9171" h="2961685">
                <a:moveTo>
                  <a:pt x="0" y="0"/>
                </a:moveTo>
                <a:cubicBezTo>
                  <a:pt x="183419" y="825387"/>
                  <a:pt x="366839" y="1650775"/>
                  <a:pt x="1116701" y="2144389"/>
                </a:cubicBezTo>
                <a:cubicBezTo>
                  <a:pt x="1866563" y="2638003"/>
                  <a:pt x="4499171" y="2961685"/>
                  <a:pt x="4499171" y="2961685"/>
                </a:cubicBezTo>
                <a:lnTo>
                  <a:pt x="4499171" y="296168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56CADA-B86E-441F-B91A-D5622FE11B35}"/>
              </a:ext>
            </a:extLst>
          </p:cNvPr>
          <p:cNvGrpSpPr/>
          <p:nvPr/>
        </p:nvGrpSpPr>
        <p:grpSpPr>
          <a:xfrm>
            <a:off x="2089630" y="4085217"/>
            <a:ext cx="450764" cy="422749"/>
            <a:chOff x="2089630" y="4085217"/>
            <a:chExt cx="450764" cy="42274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F07FC42-E1D8-4089-BE23-C47706FB5FAF}"/>
                </a:ext>
              </a:extLst>
            </p:cNvPr>
            <p:cNvSpPr/>
            <p:nvPr/>
          </p:nvSpPr>
          <p:spPr>
            <a:xfrm>
              <a:off x="2173786" y="4384769"/>
              <a:ext cx="104653" cy="1231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0C728FE-0A05-4BF4-A8BA-47F3A31C19D3}"/>
                </a:ext>
              </a:extLst>
            </p:cNvPr>
            <p:cNvSpPr txBox="1"/>
            <p:nvPr/>
          </p:nvSpPr>
          <p:spPr>
            <a:xfrm>
              <a:off x="2089630" y="4085217"/>
              <a:ext cx="4507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C1</a:t>
              </a:r>
              <a:endParaRPr lang="de-DE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3CF4C3B-1F0B-4612-B604-1C5874415B2C}"/>
              </a:ext>
            </a:extLst>
          </p:cNvPr>
          <p:cNvGrpSpPr/>
          <p:nvPr/>
        </p:nvGrpSpPr>
        <p:grpSpPr>
          <a:xfrm>
            <a:off x="1809555" y="3824020"/>
            <a:ext cx="450764" cy="422749"/>
            <a:chOff x="2089630" y="4085217"/>
            <a:chExt cx="450764" cy="42274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A7AD986-88D7-45BA-9324-DCD604D4D90A}"/>
                </a:ext>
              </a:extLst>
            </p:cNvPr>
            <p:cNvSpPr/>
            <p:nvPr/>
          </p:nvSpPr>
          <p:spPr>
            <a:xfrm>
              <a:off x="2173786" y="4384769"/>
              <a:ext cx="104653" cy="1231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EC33AE1-CCCB-4CAF-A067-106E879D45F0}"/>
                </a:ext>
              </a:extLst>
            </p:cNvPr>
            <p:cNvSpPr txBox="1"/>
            <p:nvPr/>
          </p:nvSpPr>
          <p:spPr>
            <a:xfrm>
              <a:off x="2089630" y="4085217"/>
              <a:ext cx="4507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C2</a:t>
              </a:r>
              <a:endParaRPr lang="de-DE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57490E0-D166-4AD8-862B-6999733C644F}"/>
              </a:ext>
            </a:extLst>
          </p:cNvPr>
          <p:cNvGrpSpPr/>
          <p:nvPr/>
        </p:nvGrpSpPr>
        <p:grpSpPr>
          <a:xfrm>
            <a:off x="1549518" y="3533994"/>
            <a:ext cx="450764" cy="422749"/>
            <a:chOff x="2089630" y="4085217"/>
            <a:chExt cx="450764" cy="42274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CE5E31-5316-4F54-84DC-D77869D5D292}"/>
                </a:ext>
              </a:extLst>
            </p:cNvPr>
            <p:cNvSpPr/>
            <p:nvPr/>
          </p:nvSpPr>
          <p:spPr>
            <a:xfrm>
              <a:off x="2173786" y="4384769"/>
              <a:ext cx="104653" cy="1231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4D3BA75-E66D-4A0B-8456-D184B0C2D479}"/>
                </a:ext>
              </a:extLst>
            </p:cNvPr>
            <p:cNvSpPr txBox="1"/>
            <p:nvPr/>
          </p:nvSpPr>
          <p:spPr>
            <a:xfrm>
              <a:off x="2089630" y="4085217"/>
              <a:ext cx="4507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C3</a:t>
              </a:r>
              <a:endParaRPr lang="de-DE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7E2252A-D862-430D-AD99-C2507B7E6B0C}"/>
              </a:ext>
            </a:extLst>
          </p:cNvPr>
          <p:cNvGrpSpPr/>
          <p:nvPr/>
        </p:nvGrpSpPr>
        <p:grpSpPr>
          <a:xfrm>
            <a:off x="1324136" y="2983125"/>
            <a:ext cx="450764" cy="422749"/>
            <a:chOff x="2089630" y="4085217"/>
            <a:chExt cx="450764" cy="42274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3E374DB-D97A-4588-975F-69625E93B6A3}"/>
                </a:ext>
              </a:extLst>
            </p:cNvPr>
            <p:cNvSpPr/>
            <p:nvPr/>
          </p:nvSpPr>
          <p:spPr>
            <a:xfrm>
              <a:off x="2173786" y="4384769"/>
              <a:ext cx="104653" cy="1231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B4A993B-D25D-480F-AC5E-CFDAEB95313E}"/>
                </a:ext>
              </a:extLst>
            </p:cNvPr>
            <p:cNvSpPr txBox="1"/>
            <p:nvPr/>
          </p:nvSpPr>
          <p:spPr>
            <a:xfrm>
              <a:off x="2089630" y="4085217"/>
              <a:ext cx="4507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C4</a:t>
              </a:r>
              <a:endParaRPr lang="de-DE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1F6D5DC-C8AB-4B4F-9563-7D0AADCF9E77}"/>
              </a:ext>
            </a:extLst>
          </p:cNvPr>
          <p:cNvSpPr txBox="1"/>
          <p:nvPr/>
        </p:nvSpPr>
        <p:spPr>
          <a:xfrm>
            <a:off x="3086539" y="1122471"/>
            <a:ext cx="86818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Indifference curve = constant level of utility of alternative combinations of x and y</a:t>
            </a:r>
          </a:p>
          <a:p>
            <a:pPr algn="l"/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Negative sloped, shape follows from law of diminishing marginal utility</a:t>
            </a:r>
          </a:p>
          <a:p>
            <a:pPr algn="l"/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U1 &lt; U2 &lt; U3</a:t>
            </a:r>
            <a:endParaRPr lang="de-DE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0CED489C-0D92-449E-B2C5-620074934879}"/>
              </a:ext>
            </a:extLst>
          </p:cNvPr>
          <p:cNvSpPr/>
          <p:nvPr/>
        </p:nvSpPr>
        <p:spPr>
          <a:xfrm rot="18299419">
            <a:off x="2271002" y="3867063"/>
            <a:ext cx="2202523" cy="508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460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“free-market prejudice”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Voluntary exchange implies mutual gains from trade.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431156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1: Efficiency of exchange (Edgeworth box and contract curve)</a:t>
            </a:r>
            <a:endParaRPr lang="de-DE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D7B4BA4-D6BF-4C6B-BD12-C92DD9EEB016}"/>
              </a:ext>
            </a:extLst>
          </p:cNvPr>
          <p:cNvGrpSpPr/>
          <p:nvPr/>
        </p:nvGrpSpPr>
        <p:grpSpPr>
          <a:xfrm>
            <a:off x="2012610" y="1412776"/>
            <a:ext cx="8223954" cy="5016332"/>
            <a:chOff x="-848342" y="1612615"/>
            <a:chExt cx="8223954" cy="5016332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499B9542-E262-4657-B6EA-4A8043ACFB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0527" y="1628800"/>
              <a:ext cx="5266358" cy="4146325"/>
              <a:chOff x="2122934" y="1413570"/>
              <a:chExt cx="6409506" cy="3961234"/>
            </a:xfrm>
          </p:grpSpPr>
          <p:cxnSp>
            <p:nvCxnSpPr>
              <p:cNvPr id="4" name="Straight Arrow Connector 4">
                <a:extLst>
                  <a:ext uri="{FF2B5EF4-FFF2-40B4-BE49-F238E27FC236}">
                    <a16:creationId xmlns:a16="http://schemas.microsoft.com/office/drawing/2014/main" id="{86BE476B-30BA-4080-B7DF-E2DB22AC905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123728" y="5373216"/>
                <a:ext cx="6408712" cy="1588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" name="Straight Arrow Connector 5">
                <a:extLst>
                  <a:ext uri="{FF2B5EF4-FFF2-40B4-BE49-F238E27FC236}">
                    <a16:creationId xmlns:a16="http://schemas.microsoft.com/office/drawing/2014/main" id="{4FB486F3-1E55-45B5-9F2D-A177E4D1481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43508" y="3392996"/>
                <a:ext cx="3960440" cy="1588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24AD37D-40F9-43E1-856D-1A78802F611C}"/>
                </a:ext>
              </a:extLst>
            </p:cNvPr>
            <p:cNvSpPr txBox="1"/>
            <p:nvPr/>
          </p:nvSpPr>
          <p:spPr>
            <a:xfrm>
              <a:off x="5902833" y="5773463"/>
              <a:ext cx="1090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x (apples)</a:t>
              </a:r>
              <a:endParaRPr lang="de-D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A26FBD7-184E-4518-9AA9-B8A4FD489DD6}"/>
                </a:ext>
              </a:extLst>
            </p:cNvPr>
            <p:cNvSpPr txBox="1"/>
            <p:nvPr/>
          </p:nvSpPr>
          <p:spPr>
            <a:xfrm>
              <a:off x="-346299" y="1612615"/>
              <a:ext cx="1239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y (oranges)</a:t>
              </a:r>
              <a:endParaRPr lang="de-D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0B9429-BA7A-4F45-85B3-B4803C2E894C}"/>
                </a:ext>
              </a:extLst>
            </p:cNvPr>
            <p:cNvSpPr txBox="1"/>
            <p:nvPr/>
          </p:nvSpPr>
          <p:spPr>
            <a:xfrm>
              <a:off x="642760" y="5703116"/>
              <a:ext cx="4915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EF4E96C-4F77-4727-9761-FEAC11555A01}"/>
                </a:ext>
              </a:extLst>
            </p:cNvPr>
            <p:cNvSpPr txBox="1"/>
            <p:nvPr/>
          </p:nvSpPr>
          <p:spPr>
            <a:xfrm>
              <a:off x="5657050" y="5125068"/>
              <a:ext cx="4915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de-DE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2B55280-5AC5-4994-8452-C0A2B585A9B4}"/>
                </a:ext>
              </a:extLst>
            </p:cNvPr>
            <p:cNvSpPr txBox="1"/>
            <p:nvPr/>
          </p:nvSpPr>
          <p:spPr>
            <a:xfrm>
              <a:off x="6174138" y="4616514"/>
              <a:ext cx="4915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de-DE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AF9F5C9-0361-4FD7-AF19-94FF902428CC}"/>
                </a:ext>
              </a:extLst>
            </p:cNvPr>
            <p:cNvSpPr txBox="1"/>
            <p:nvPr/>
          </p:nvSpPr>
          <p:spPr>
            <a:xfrm>
              <a:off x="6884047" y="4183918"/>
              <a:ext cx="4915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de-DE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79940AF-54E1-4DF6-A45F-4BFB6956B107}"/>
                </a:ext>
              </a:extLst>
            </p:cNvPr>
            <p:cNvSpPr txBox="1"/>
            <p:nvPr/>
          </p:nvSpPr>
          <p:spPr>
            <a:xfrm>
              <a:off x="-848342" y="2005083"/>
              <a:ext cx="1239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40</a:t>
              </a:r>
              <a:endParaRPr lang="de-D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A5BD4F9-30EB-4A13-8EE8-1D6A0EAE209E}"/>
                </a:ext>
              </a:extLst>
            </p:cNvPr>
            <p:cNvSpPr txBox="1"/>
            <p:nvPr/>
          </p:nvSpPr>
          <p:spPr>
            <a:xfrm>
              <a:off x="4566857" y="6259615"/>
              <a:ext cx="1239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50</a:t>
              </a:r>
              <a:endParaRPr lang="de-D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E9A544F-A954-4399-A6B6-1C8D8CE349AE}"/>
                </a:ext>
              </a:extLst>
            </p:cNvPr>
            <p:cNvSpPr txBox="1"/>
            <p:nvPr/>
          </p:nvSpPr>
          <p:spPr>
            <a:xfrm>
              <a:off x="2812291" y="5829465"/>
              <a:ext cx="1239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35</a:t>
              </a:r>
              <a:endParaRPr lang="de-D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31E9377-01E7-4109-9FD6-B7FDA7257B83}"/>
                </a:ext>
              </a:extLst>
            </p:cNvPr>
            <p:cNvSpPr txBox="1"/>
            <p:nvPr/>
          </p:nvSpPr>
          <p:spPr>
            <a:xfrm>
              <a:off x="-375874" y="4777985"/>
              <a:ext cx="1239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endParaRPr lang="de-D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D7F9FA98-9E21-4B9A-BB23-EB6EB12EC4CF}"/>
                </a:ext>
              </a:extLst>
            </p:cNvPr>
            <p:cNvSpPr txBox="1"/>
            <p:nvPr/>
          </p:nvSpPr>
          <p:spPr>
            <a:xfrm>
              <a:off x="2515875" y="5820446"/>
              <a:ext cx="1239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34</a:t>
              </a:r>
              <a:endParaRPr lang="de-D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49A2108-3FEE-468F-8757-A10B0CE1B972}"/>
                </a:ext>
              </a:extLst>
            </p:cNvPr>
            <p:cNvSpPr txBox="1"/>
            <p:nvPr/>
          </p:nvSpPr>
          <p:spPr>
            <a:xfrm>
              <a:off x="-349523" y="4462447"/>
              <a:ext cx="1239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  <a:endParaRPr lang="de-D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1CD9DF5-E9D6-4CAF-A838-C7421B1DAB72}"/>
                </a:ext>
              </a:extLst>
            </p:cNvPr>
            <p:cNvSpPr txBox="1"/>
            <p:nvPr/>
          </p:nvSpPr>
          <p:spPr>
            <a:xfrm>
              <a:off x="1913051" y="5829465"/>
              <a:ext cx="1239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  <a:endParaRPr lang="de-D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5F2D100-747A-433C-BABE-4BA8A6379424}"/>
                </a:ext>
              </a:extLst>
            </p:cNvPr>
            <p:cNvSpPr txBox="1"/>
            <p:nvPr/>
          </p:nvSpPr>
          <p:spPr>
            <a:xfrm>
              <a:off x="-339312" y="4054574"/>
              <a:ext cx="1239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15</a:t>
              </a:r>
              <a:endParaRPr lang="de-D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D50E5C0-B2A3-45B1-891B-2CB29A96B53F}"/>
              </a:ext>
            </a:extLst>
          </p:cNvPr>
          <p:cNvSpPr/>
          <p:nvPr/>
        </p:nvSpPr>
        <p:spPr>
          <a:xfrm>
            <a:off x="4026190" y="2132856"/>
            <a:ext cx="4499171" cy="2961685"/>
          </a:xfrm>
          <a:custGeom>
            <a:avLst/>
            <a:gdLst>
              <a:gd name="connsiteX0" fmla="*/ 0 w 4499171"/>
              <a:gd name="connsiteY0" fmla="*/ 0 h 2961685"/>
              <a:gd name="connsiteX1" fmla="*/ 1116701 w 4499171"/>
              <a:gd name="connsiteY1" fmla="*/ 2144389 h 2961685"/>
              <a:gd name="connsiteX2" fmla="*/ 4499171 w 4499171"/>
              <a:gd name="connsiteY2" fmla="*/ 2961685 h 2961685"/>
              <a:gd name="connsiteX3" fmla="*/ 4499171 w 4499171"/>
              <a:gd name="connsiteY3" fmla="*/ 2961685 h 296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9171" h="2961685">
                <a:moveTo>
                  <a:pt x="0" y="0"/>
                </a:moveTo>
                <a:cubicBezTo>
                  <a:pt x="183419" y="825387"/>
                  <a:pt x="366839" y="1650775"/>
                  <a:pt x="1116701" y="2144389"/>
                </a:cubicBezTo>
                <a:cubicBezTo>
                  <a:pt x="1866563" y="2638003"/>
                  <a:pt x="4499171" y="2961685"/>
                  <a:pt x="4499171" y="2961685"/>
                </a:cubicBezTo>
                <a:lnTo>
                  <a:pt x="4499171" y="296168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1F0573B-E274-4554-8A90-3AA171BBEF31}"/>
              </a:ext>
            </a:extLst>
          </p:cNvPr>
          <p:cNvSpPr/>
          <p:nvPr/>
        </p:nvSpPr>
        <p:spPr>
          <a:xfrm>
            <a:off x="4514306" y="1639656"/>
            <a:ext cx="4499171" cy="2961685"/>
          </a:xfrm>
          <a:custGeom>
            <a:avLst/>
            <a:gdLst>
              <a:gd name="connsiteX0" fmla="*/ 0 w 4499171"/>
              <a:gd name="connsiteY0" fmla="*/ 0 h 2961685"/>
              <a:gd name="connsiteX1" fmla="*/ 1116701 w 4499171"/>
              <a:gd name="connsiteY1" fmla="*/ 2144389 h 2961685"/>
              <a:gd name="connsiteX2" fmla="*/ 4499171 w 4499171"/>
              <a:gd name="connsiteY2" fmla="*/ 2961685 h 2961685"/>
              <a:gd name="connsiteX3" fmla="*/ 4499171 w 4499171"/>
              <a:gd name="connsiteY3" fmla="*/ 2961685 h 296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9171" h="2961685">
                <a:moveTo>
                  <a:pt x="0" y="0"/>
                </a:moveTo>
                <a:cubicBezTo>
                  <a:pt x="183419" y="825387"/>
                  <a:pt x="366839" y="1650775"/>
                  <a:pt x="1116701" y="2144389"/>
                </a:cubicBezTo>
                <a:cubicBezTo>
                  <a:pt x="1866563" y="2638003"/>
                  <a:pt x="4499171" y="2961685"/>
                  <a:pt x="4499171" y="2961685"/>
                </a:cubicBezTo>
                <a:lnTo>
                  <a:pt x="4499171" y="296168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C9C4850-595B-4122-87FD-E5F5E96D0D24}"/>
              </a:ext>
            </a:extLst>
          </p:cNvPr>
          <p:cNvSpPr/>
          <p:nvPr/>
        </p:nvSpPr>
        <p:spPr>
          <a:xfrm>
            <a:off x="5178176" y="1207060"/>
            <a:ext cx="4499171" cy="2961685"/>
          </a:xfrm>
          <a:custGeom>
            <a:avLst/>
            <a:gdLst>
              <a:gd name="connsiteX0" fmla="*/ 0 w 4499171"/>
              <a:gd name="connsiteY0" fmla="*/ 0 h 2961685"/>
              <a:gd name="connsiteX1" fmla="*/ 1116701 w 4499171"/>
              <a:gd name="connsiteY1" fmla="*/ 2144389 h 2961685"/>
              <a:gd name="connsiteX2" fmla="*/ 4499171 w 4499171"/>
              <a:gd name="connsiteY2" fmla="*/ 2961685 h 2961685"/>
              <a:gd name="connsiteX3" fmla="*/ 4499171 w 4499171"/>
              <a:gd name="connsiteY3" fmla="*/ 2961685 h 296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9171" h="2961685">
                <a:moveTo>
                  <a:pt x="0" y="0"/>
                </a:moveTo>
                <a:cubicBezTo>
                  <a:pt x="183419" y="825387"/>
                  <a:pt x="366839" y="1650775"/>
                  <a:pt x="1116701" y="2144389"/>
                </a:cubicBezTo>
                <a:cubicBezTo>
                  <a:pt x="1866563" y="2638003"/>
                  <a:pt x="4499171" y="2961685"/>
                  <a:pt x="4499171" y="2961685"/>
                </a:cubicBezTo>
                <a:lnTo>
                  <a:pt x="4499171" y="296168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CFD797E-BE36-437B-805A-ED0E70F2B92E}"/>
              </a:ext>
            </a:extLst>
          </p:cNvPr>
          <p:cNvGrpSpPr/>
          <p:nvPr/>
        </p:nvGrpSpPr>
        <p:grpSpPr>
          <a:xfrm rot="10800000">
            <a:off x="1995880" y="1603205"/>
            <a:ext cx="6732852" cy="5372463"/>
            <a:chOff x="6834993" y="786517"/>
            <a:chExt cx="6732852" cy="5372463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87BC108-ED38-4245-A10E-085CDCFDBF4B}"/>
                </a:ext>
              </a:extLst>
            </p:cNvPr>
            <p:cNvGrpSpPr/>
            <p:nvPr/>
          </p:nvGrpSpPr>
          <p:grpSpPr>
            <a:xfrm>
              <a:off x="6834993" y="1628800"/>
              <a:ext cx="6732852" cy="4530180"/>
              <a:chOff x="642760" y="1612615"/>
              <a:chExt cx="6732852" cy="4530180"/>
            </a:xfrm>
          </p:grpSpPr>
          <p:grpSp>
            <p:nvGrpSpPr>
              <p:cNvPr id="33" name="Group 8">
                <a:extLst>
                  <a:ext uri="{FF2B5EF4-FFF2-40B4-BE49-F238E27FC236}">
                    <a16:creationId xmlns:a16="http://schemas.microsoft.com/office/drawing/2014/main" id="{44AD15F4-D20C-43F8-8409-F662EB9B03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20527" y="1628800"/>
                <a:ext cx="5266358" cy="4146325"/>
                <a:chOff x="2122934" y="1413570"/>
                <a:chExt cx="6409506" cy="3961234"/>
              </a:xfrm>
            </p:grpSpPr>
            <p:cxnSp>
              <p:nvCxnSpPr>
                <p:cNvPr id="40" name="Straight Arrow Connector 4">
                  <a:extLst>
                    <a:ext uri="{FF2B5EF4-FFF2-40B4-BE49-F238E27FC236}">
                      <a16:creationId xmlns:a16="http://schemas.microsoft.com/office/drawing/2014/main" id="{83835DEE-BA0B-45BB-8B28-1C71334B61A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123728" y="5373216"/>
                  <a:ext cx="6408712" cy="1588"/>
                </a:xfrm>
                <a:prstGeom prst="straightConnector1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1" name="Straight Arrow Connector 5">
                  <a:extLst>
                    <a:ext uri="{FF2B5EF4-FFF2-40B4-BE49-F238E27FC236}">
                      <a16:creationId xmlns:a16="http://schemas.microsoft.com/office/drawing/2014/main" id="{40E94D03-AAD3-490E-ADF1-AF6DA49C4E4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43508" y="3392996"/>
                  <a:ext cx="3960440" cy="1588"/>
                </a:xfrm>
                <a:prstGeom prst="straightConnector1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BF4365F-2B4B-474A-8E7F-8ECBD7E5DE22}"/>
                  </a:ext>
                </a:extLst>
              </p:cNvPr>
              <p:cNvSpPr txBox="1"/>
              <p:nvPr/>
            </p:nvSpPr>
            <p:spPr>
              <a:xfrm>
                <a:off x="5902833" y="5773463"/>
                <a:ext cx="2840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endParaRPr lang="de-DE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55D14DF-B119-4427-9A1E-700431F7EA7E}"/>
                  </a:ext>
                </a:extLst>
              </p:cNvPr>
              <p:cNvSpPr txBox="1"/>
              <p:nvPr/>
            </p:nvSpPr>
            <p:spPr>
              <a:xfrm>
                <a:off x="656851" y="1612615"/>
                <a:ext cx="235963" cy="380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y</a:t>
                </a:r>
                <a:endParaRPr lang="de-DE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4D5A79F-DC62-423F-86AA-831384F9450D}"/>
                  </a:ext>
                </a:extLst>
              </p:cNvPr>
              <p:cNvSpPr txBox="1"/>
              <p:nvPr/>
            </p:nvSpPr>
            <p:spPr>
              <a:xfrm>
                <a:off x="642760" y="5703116"/>
                <a:ext cx="4915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r>
                  <a:rPr lang="en-US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endParaRPr lang="de-DE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33D2147-B40C-4015-8932-BEEAF2AB02FF}"/>
                  </a:ext>
                </a:extLst>
              </p:cNvPr>
              <p:cNvSpPr txBox="1"/>
              <p:nvPr/>
            </p:nvSpPr>
            <p:spPr>
              <a:xfrm>
                <a:off x="5657050" y="5125068"/>
                <a:ext cx="4915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en-US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de-DE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1472402-7E35-4513-9EB1-C069F40E38C4}"/>
                  </a:ext>
                </a:extLst>
              </p:cNvPr>
              <p:cNvSpPr txBox="1"/>
              <p:nvPr/>
            </p:nvSpPr>
            <p:spPr>
              <a:xfrm>
                <a:off x="6174138" y="4616514"/>
                <a:ext cx="4915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en-US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de-DE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FB04EC-AFB1-4EF7-BEA9-33C7AE294E7F}"/>
                  </a:ext>
                </a:extLst>
              </p:cNvPr>
              <p:cNvSpPr txBox="1"/>
              <p:nvPr/>
            </p:nvSpPr>
            <p:spPr>
              <a:xfrm>
                <a:off x="6884047" y="4183918"/>
                <a:ext cx="4915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en-US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endParaRPr lang="de-DE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8B54E9F-B149-49E6-BD40-18D9B9A4A67C}"/>
                </a:ext>
              </a:extLst>
            </p:cNvPr>
            <p:cNvSpPr/>
            <p:nvPr/>
          </p:nvSpPr>
          <p:spPr>
            <a:xfrm>
              <a:off x="7357471" y="2348880"/>
              <a:ext cx="4769578" cy="3246130"/>
            </a:xfrm>
            <a:custGeom>
              <a:avLst/>
              <a:gdLst>
                <a:gd name="connsiteX0" fmla="*/ 0 w 4499171"/>
                <a:gd name="connsiteY0" fmla="*/ 0 h 2961685"/>
                <a:gd name="connsiteX1" fmla="*/ 1116701 w 4499171"/>
                <a:gd name="connsiteY1" fmla="*/ 2144389 h 2961685"/>
                <a:gd name="connsiteX2" fmla="*/ 4499171 w 4499171"/>
                <a:gd name="connsiteY2" fmla="*/ 2961685 h 2961685"/>
                <a:gd name="connsiteX3" fmla="*/ 4499171 w 4499171"/>
                <a:gd name="connsiteY3" fmla="*/ 2961685 h 2961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9171" h="2961685">
                  <a:moveTo>
                    <a:pt x="0" y="0"/>
                  </a:moveTo>
                  <a:cubicBezTo>
                    <a:pt x="183419" y="825387"/>
                    <a:pt x="366839" y="1650775"/>
                    <a:pt x="1116701" y="2144389"/>
                  </a:cubicBezTo>
                  <a:cubicBezTo>
                    <a:pt x="1866563" y="2638003"/>
                    <a:pt x="4499171" y="2961685"/>
                    <a:pt x="4499171" y="2961685"/>
                  </a:cubicBezTo>
                  <a:lnTo>
                    <a:pt x="4499171" y="2961685"/>
                  </a:ln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A5843C3-5C2B-40AE-8023-84CCC680FC54}"/>
                </a:ext>
              </a:extLst>
            </p:cNvPr>
            <p:cNvSpPr/>
            <p:nvPr/>
          </p:nvSpPr>
          <p:spPr>
            <a:xfrm>
              <a:off x="7554836" y="1525625"/>
              <a:ext cx="4499171" cy="3313680"/>
            </a:xfrm>
            <a:custGeom>
              <a:avLst/>
              <a:gdLst>
                <a:gd name="connsiteX0" fmla="*/ 0 w 4499171"/>
                <a:gd name="connsiteY0" fmla="*/ 0 h 2961685"/>
                <a:gd name="connsiteX1" fmla="*/ 1116701 w 4499171"/>
                <a:gd name="connsiteY1" fmla="*/ 2144389 h 2961685"/>
                <a:gd name="connsiteX2" fmla="*/ 4499171 w 4499171"/>
                <a:gd name="connsiteY2" fmla="*/ 2961685 h 2961685"/>
                <a:gd name="connsiteX3" fmla="*/ 4499171 w 4499171"/>
                <a:gd name="connsiteY3" fmla="*/ 2961685 h 2961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9171" h="2961685">
                  <a:moveTo>
                    <a:pt x="0" y="0"/>
                  </a:moveTo>
                  <a:cubicBezTo>
                    <a:pt x="183419" y="825387"/>
                    <a:pt x="366839" y="1650775"/>
                    <a:pt x="1116701" y="2144389"/>
                  </a:cubicBezTo>
                  <a:cubicBezTo>
                    <a:pt x="1866563" y="2638003"/>
                    <a:pt x="4499171" y="2961685"/>
                    <a:pt x="4499171" y="2961685"/>
                  </a:cubicBezTo>
                  <a:lnTo>
                    <a:pt x="4499171" y="2961685"/>
                  </a:ln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365E3CE-EF4E-4C86-A894-C17D7A093E59}"/>
                </a:ext>
              </a:extLst>
            </p:cNvPr>
            <p:cNvSpPr/>
            <p:nvPr/>
          </p:nvSpPr>
          <p:spPr>
            <a:xfrm>
              <a:off x="8264745" y="1149112"/>
              <a:ext cx="4499171" cy="3313680"/>
            </a:xfrm>
            <a:custGeom>
              <a:avLst/>
              <a:gdLst>
                <a:gd name="connsiteX0" fmla="*/ 0 w 4499171"/>
                <a:gd name="connsiteY0" fmla="*/ 0 h 2961685"/>
                <a:gd name="connsiteX1" fmla="*/ 1116701 w 4499171"/>
                <a:gd name="connsiteY1" fmla="*/ 2144389 h 2961685"/>
                <a:gd name="connsiteX2" fmla="*/ 4499171 w 4499171"/>
                <a:gd name="connsiteY2" fmla="*/ 2961685 h 2961685"/>
                <a:gd name="connsiteX3" fmla="*/ 4499171 w 4499171"/>
                <a:gd name="connsiteY3" fmla="*/ 2961685 h 2961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9171" h="2961685">
                  <a:moveTo>
                    <a:pt x="0" y="0"/>
                  </a:moveTo>
                  <a:cubicBezTo>
                    <a:pt x="183419" y="825387"/>
                    <a:pt x="366839" y="1650775"/>
                    <a:pt x="1116701" y="2144389"/>
                  </a:cubicBezTo>
                  <a:cubicBezTo>
                    <a:pt x="1866563" y="2638003"/>
                    <a:pt x="4499171" y="2961685"/>
                    <a:pt x="4499171" y="2961685"/>
                  </a:cubicBezTo>
                  <a:lnTo>
                    <a:pt x="4499171" y="2961685"/>
                  </a:ln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EBF2099-62CE-4CA3-B993-1DFA4658470E}"/>
                </a:ext>
              </a:extLst>
            </p:cNvPr>
            <p:cNvSpPr/>
            <p:nvPr/>
          </p:nvSpPr>
          <p:spPr>
            <a:xfrm>
              <a:off x="8777529" y="786517"/>
              <a:ext cx="4499171" cy="3313680"/>
            </a:xfrm>
            <a:custGeom>
              <a:avLst/>
              <a:gdLst>
                <a:gd name="connsiteX0" fmla="*/ 0 w 4499171"/>
                <a:gd name="connsiteY0" fmla="*/ 0 h 2961685"/>
                <a:gd name="connsiteX1" fmla="*/ 1116701 w 4499171"/>
                <a:gd name="connsiteY1" fmla="*/ 2144389 h 2961685"/>
                <a:gd name="connsiteX2" fmla="*/ 4499171 w 4499171"/>
                <a:gd name="connsiteY2" fmla="*/ 2961685 h 2961685"/>
                <a:gd name="connsiteX3" fmla="*/ 4499171 w 4499171"/>
                <a:gd name="connsiteY3" fmla="*/ 2961685 h 2961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9171" h="2961685">
                  <a:moveTo>
                    <a:pt x="0" y="0"/>
                  </a:moveTo>
                  <a:cubicBezTo>
                    <a:pt x="183419" y="825387"/>
                    <a:pt x="366839" y="1650775"/>
                    <a:pt x="1116701" y="2144389"/>
                  </a:cubicBezTo>
                  <a:cubicBezTo>
                    <a:pt x="1866563" y="2638003"/>
                    <a:pt x="4499171" y="2961685"/>
                    <a:pt x="4499171" y="2961685"/>
                  </a:cubicBezTo>
                  <a:lnTo>
                    <a:pt x="4499171" y="2961685"/>
                  </a:ln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820D2E-F578-4956-98C2-51B363151B5A}"/>
                </a:ext>
              </a:extLst>
            </p:cNvPr>
            <p:cNvSpPr/>
            <p:nvPr/>
          </p:nvSpPr>
          <p:spPr>
            <a:xfrm>
              <a:off x="7455731" y="1634979"/>
              <a:ext cx="4499171" cy="3313680"/>
            </a:xfrm>
            <a:custGeom>
              <a:avLst/>
              <a:gdLst>
                <a:gd name="connsiteX0" fmla="*/ 0 w 4499171"/>
                <a:gd name="connsiteY0" fmla="*/ 0 h 2961685"/>
                <a:gd name="connsiteX1" fmla="*/ 1116701 w 4499171"/>
                <a:gd name="connsiteY1" fmla="*/ 2144389 h 2961685"/>
                <a:gd name="connsiteX2" fmla="*/ 4499171 w 4499171"/>
                <a:gd name="connsiteY2" fmla="*/ 2961685 h 2961685"/>
                <a:gd name="connsiteX3" fmla="*/ 4499171 w 4499171"/>
                <a:gd name="connsiteY3" fmla="*/ 2961685 h 2961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9171" h="2961685">
                  <a:moveTo>
                    <a:pt x="0" y="0"/>
                  </a:moveTo>
                  <a:cubicBezTo>
                    <a:pt x="183419" y="825387"/>
                    <a:pt x="366839" y="1650775"/>
                    <a:pt x="1116701" y="2144389"/>
                  </a:cubicBezTo>
                  <a:cubicBezTo>
                    <a:pt x="1866563" y="2638003"/>
                    <a:pt x="4499171" y="2961685"/>
                    <a:pt x="4499171" y="2961685"/>
                  </a:cubicBezTo>
                  <a:lnTo>
                    <a:pt x="4499171" y="2961685"/>
                  </a:ln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2150A270-CFAD-4567-886B-7996740344B3}"/>
              </a:ext>
            </a:extLst>
          </p:cNvPr>
          <p:cNvSpPr/>
          <p:nvPr/>
        </p:nvSpPr>
        <p:spPr>
          <a:xfrm>
            <a:off x="3716458" y="1909964"/>
            <a:ext cx="144016" cy="1598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B73BEF1-A44E-44E2-A0EB-9D2AF4A7D8A2}"/>
              </a:ext>
            </a:extLst>
          </p:cNvPr>
          <p:cNvSpPr/>
          <p:nvPr/>
        </p:nvSpPr>
        <p:spPr>
          <a:xfrm>
            <a:off x="8389128" y="5512769"/>
            <a:ext cx="144016" cy="1598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0F452DE-2F3D-4756-84D9-5C90AC7BCC81}"/>
              </a:ext>
            </a:extLst>
          </p:cNvPr>
          <p:cNvSpPr/>
          <p:nvPr/>
        </p:nvSpPr>
        <p:spPr>
          <a:xfrm>
            <a:off x="6627810" y="4705230"/>
            <a:ext cx="144016" cy="1598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8BBAB05-8154-4F00-9A36-4DD4CCA50BC3}"/>
              </a:ext>
            </a:extLst>
          </p:cNvPr>
          <p:cNvSpPr txBox="1"/>
          <p:nvPr/>
        </p:nvSpPr>
        <p:spPr>
          <a:xfrm>
            <a:off x="6657727" y="4385066"/>
            <a:ext cx="471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A723E3E-4E45-4EF8-84B4-BC24E53C5C2D}"/>
              </a:ext>
            </a:extLst>
          </p:cNvPr>
          <p:cNvCxnSpPr>
            <a:cxnSpLocks/>
          </p:cNvCxnSpPr>
          <p:nvPr/>
        </p:nvCxnSpPr>
        <p:spPr>
          <a:xfrm>
            <a:off x="6706293" y="4849840"/>
            <a:ext cx="0" cy="82282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C12F7CB-F27A-48DB-91B2-EC75D8AAC139}"/>
              </a:ext>
            </a:extLst>
          </p:cNvPr>
          <p:cNvCxnSpPr>
            <a:cxnSpLocks/>
          </p:cNvCxnSpPr>
          <p:nvPr/>
        </p:nvCxnSpPr>
        <p:spPr>
          <a:xfrm flipH="1">
            <a:off x="3788466" y="4785176"/>
            <a:ext cx="284288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473E4E89-0E82-44FD-9C48-E7FF4690C83D}"/>
              </a:ext>
            </a:extLst>
          </p:cNvPr>
          <p:cNvSpPr/>
          <p:nvPr/>
        </p:nvSpPr>
        <p:spPr>
          <a:xfrm>
            <a:off x="4302475" y="1903437"/>
            <a:ext cx="4499171" cy="2961685"/>
          </a:xfrm>
          <a:custGeom>
            <a:avLst/>
            <a:gdLst>
              <a:gd name="connsiteX0" fmla="*/ 0 w 4499171"/>
              <a:gd name="connsiteY0" fmla="*/ 0 h 2961685"/>
              <a:gd name="connsiteX1" fmla="*/ 1116701 w 4499171"/>
              <a:gd name="connsiteY1" fmla="*/ 2144389 h 2961685"/>
              <a:gd name="connsiteX2" fmla="*/ 4499171 w 4499171"/>
              <a:gd name="connsiteY2" fmla="*/ 2961685 h 2961685"/>
              <a:gd name="connsiteX3" fmla="*/ 4499171 w 4499171"/>
              <a:gd name="connsiteY3" fmla="*/ 2961685 h 296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9171" h="2961685">
                <a:moveTo>
                  <a:pt x="0" y="0"/>
                </a:moveTo>
                <a:cubicBezTo>
                  <a:pt x="183419" y="825387"/>
                  <a:pt x="366839" y="1650775"/>
                  <a:pt x="1116701" y="2144389"/>
                </a:cubicBezTo>
                <a:cubicBezTo>
                  <a:pt x="1866563" y="2638003"/>
                  <a:pt x="4499171" y="2961685"/>
                  <a:pt x="4499171" y="2961685"/>
                </a:cubicBezTo>
                <a:lnTo>
                  <a:pt x="4499171" y="2961685"/>
                </a:lnTo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AD0EF43-53EE-4166-A851-5945E03BD175}"/>
              </a:ext>
            </a:extLst>
          </p:cNvPr>
          <p:cNvSpPr/>
          <p:nvPr/>
        </p:nvSpPr>
        <p:spPr>
          <a:xfrm>
            <a:off x="6379961" y="4367328"/>
            <a:ext cx="144016" cy="1598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0509641-FD58-4560-AB37-2A3AF3E90DB5}"/>
              </a:ext>
            </a:extLst>
          </p:cNvPr>
          <p:cNvSpPr txBox="1"/>
          <p:nvPr/>
        </p:nvSpPr>
        <p:spPr>
          <a:xfrm>
            <a:off x="6431005" y="4111086"/>
            <a:ext cx="471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E92EEAE-FC28-4D67-90BF-D6049D603588}"/>
              </a:ext>
            </a:extLst>
          </p:cNvPr>
          <p:cNvSpPr txBox="1"/>
          <p:nvPr/>
        </p:nvSpPr>
        <p:spPr>
          <a:xfrm>
            <a:off x="247939" y="4967398"/>
            <a:ext cx="18603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Total quantities:</a:t>
            </a:r>
          </a:p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Y = 40 oranges</a:t>
            </a:r>
          </a:p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X = 50 apples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64DBF83-88ED-4E5B-BA2A-0474DAA6835C}"/>
              </a:ext>
            </a:extLst>
          </p:cNvPr>
          <p:cNvCxnSpPr>
            <a:cxnSpLocks/>
          </p:cNvCxnSpPr>
          <p:nvPr/>
        </p:nvCxnSpPr>
        <p:spPr>
          <a:xfrm>
            <a:off x="6451969" y="4447274"/>
            <a:ext cx="0" cy="118235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12A35B9-F088-409A-A5F2-703EB8D00B81}"/>
              </a:ext>
            </a:extLst>
          </p:cNvPr>
          <p:cNvCxnSpPr>
            <a:cxnSpLocks/>
          </p:cNvCxnSpPr>
          <p:nvPr/>
        </p:nvCxnSpPr>
        <p:spPr>
          <a:xfrm flipH="1">
            <a:off x="3749494" y="4450138"/>
            <a:ext cx="266549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D740F4DB-00FC-4894-8ECB-56E22F0EB896}"/>
              </a:ext>
            </a:extLst>
          </p:cNvPr>
          <p:cNvSpPr/>
          <p:nvPr/>
        </p:nvSpPr>
        <p:spPr>
          <a:xfrm>
            <a:off x="4400623" y="1702631"/>
            <a:ext cx="4499171" cy="2961685"/>
          </a:xfrm>
          <a:custGeom>
            <a:avLst/>
            <a:gdLst>
              <a:gd name="connsiteX0" fmla="*/ 0 w 4499171"/>
              <a:gd name="connsiteY0" fmla="*/ 0 h 2961685"/>
              <a:gd name="connsiteX1" fmla="*/ 1116701 w 4499171"/>
              <a:gd name="connsiteY1" fmla="*/ 2144389 h 2961685"/>
              <a:gd name="connsiteX2" fmla="*/ 4499171 w 4499171"/>
              <a:gd name="connsiteY2" fmla="*/ 2961685 h 2961685"/>
              <a:gd name="connsiteX3" fmla="*/ 4499171 w 4499171"/>
              <a:gd name="connsiteY3" fmla="*/ 2961685 h 296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9171" h="2961685">
                <a:moveTo>
                  <a:pt x="0" y="0"/>
                </a:moveTo>
                <a:cubicBezTo>
                  <a:pt x="183419" y="825387"/>
                  <a:pt x="366839" y="1650775"/>
                  <a:pt x="1116701" y="2144389"/>
                </a:cubicBezTo>
                <a:cubicBezTo>
                  <a:pt x="1866563" y="2638003"/>
                  <a:pt x="4499171" y="2961685"/>
                  <a:pt x="4499171" y="2961685"/>
                </a:cubicBezTo>
                <a:lnTo>
                  <a:pt x="4499171" y="2961685"/>
                </a:lnTo>
              </a:path>
            </a:pathLst>
          </a:cu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AD8C6E3-3302-4407-B86B-D4E8A7E911AD}"/>
              </a:ext>
            </a:extLst>
          </p:cNvPr>
          <p:cNvSpPr txBox="1"/>
          <p:nvPr/>
        </p:nvSpPr>
        <p:spPr>
          <a:xfrm>
            <a:off x="5745452" y="3549559"/>
            <a:ext cx="471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8DEAC851-4BAF-4D08-8E2B-AE26BA2E78A0}"/>
              </a:ext>
            </a:extLst>
          </p:cNvPr>
          <p:cNvSpPr/>
          <p:nvPr/>
        </p:nvSpPr>
        <p:spPr>
          <a:xfrm>
            <a:off x="5745452" y="3929474"/>
            <a:ext cx="144016" cy="1598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6B793EF9-81C2-441B-AF23-7FD34CE4AB1A}"/>
              </a:ext>
            </a:extLst>
          </p:cNvPr>
          <p:cNvCxnSpPr>
            <a:cxnSpLocks/>
            <a:stCxn id="82" idx="4"/>
          </p:cNvCxnSpPr>
          <p:nvPr/>
        </p:nvCxnSpPr>
        <p:spPr>
          <a:xfrm>
            <a:off x="5817460" y="4089366"/>
            <a:ext cx="0" cy="147805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AEA9BBD-0511-4D06-B1EF-735A948DDAF8}"/>
              </a:ext>
            </a:extLst>
          </p:cNvPr>
          <p:cNvCxnSpPr>
            <a:cxnSpLocks/>
          </p:cNvCxnSpPr>
          <p:nvPr/>
        </p:nvCxnSpPr>
        <p:spPr>
          <a:xfrm flipH="1">
            <a:off x="3788466" y="4024718"/>
            <a:ext cx="2028994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63018AAD-B441-426B-9BA5-850A1AE9C3B3}"/>
              </a:ext>
            </a:extLst>
          </p:cNvPr>
          <p:cNvSpPr/>
          <p:nvPr/>
        </p:nvSpPr>
        <p:spPr>
          <a:xfrm>
            <a:off x="5023990" y="3682267"/>
            <a:ext cx="144016" cy="1598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81024ED-D17A-4910-9955-7D7981B06B82}"/>
              </a:ext>
            </a:extLst>
          </p:cNvPr>
          <p:cNvSpPr txBox="1"/>
          <p:nvPr/>
        </p:nvSpPr>
        <p:spPr>
          <a:xfrm>
            <a:off x="4623118" y="3403462"/>
            <a:ext cx="471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D4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F49E0F21-9D02-4667-A21A-B5EDB1E8BF29}"/>
              </a:ext>
            </a:extLst>
          </p:cNvPr>
          <p:cNvSpPr/>
          <p:nvPr/>
        </p:nvSpPr>
        <p:spPr>
          <a:xfrm>
            <a:off x="5297769" y="4321286"/>
            <a:ext cx="144016" cy="1598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95132FA-3430-469D-B5D1-5BFF64EA9142}"/>
              </a:ext>
            </a:extLst>
          </p:cNvPr>
          <p:cNvSpPr txBox="1"/>
          <p:nvPr/>
        </p:nvSpPr>
        <p:spPr>
          <a:xfrm>
            <a:off x="5135513" y="3996433"/>
            <a:ext cx="471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46182072-EE40-456C-8EA2-A795F8D99D1B}"/>
              </a:ext>
            </a:extLst>
          </p:cNvPr>
          <p:cNvSpPr/>
          <p:nvPr/>
        </p:nvSpPr>
        <p:spPr>
          <a:xfrm>
            <a:off x="5579148" y="695085"/>
            <a:ext cx="4499171" cy="2961685"/>
          </a:xfrm>
          <a:custGeom>
            <a:avLst/>
            <a:gdLst>
              <a:gd name="connsiteX0" fmla="*/ 0 w 4499171"/>
              <a:gd name="connsiteY0" fmla="*/ 0 h 2961685"/>
              <a:gd name="connsiteX1" fmla="*/ 1116701 w 4499171"/>
              <a:gd name="connsiteY1" fmla="*/ 2144389 h 2961685"/>
              <a:gd name="connsiteX2" fmla="*/ 4499171 w 4499171"/>
              <a:gd name="connsiteY2" fmla="*/ 2961685 h 2961685"/>
              <a:gd name="connsiteX3" fmla="*/ 4499171 w 4499171"/>
              <a:gd name="connsiteY3" fmla="*/ 2961685 h 296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9171" h="2961685">
                <a:moveTo>
                  <a:pt x="0" y="0"/>
                </a:moveTo>
                <a:cubicBezTo>
                  <a:pt x="183419" y="825387"/>
                  <a:pt x="366839" y="1650775"/>
                  <a:pt x="1116701" y="2144389"/>
                </a:cubicBezTo>
                <a:cubicBezTo>
                  <a:pt x="1866563" y="2638003"/>
                  <a:pt x="4499171" y="2961685"/>
                  <a:pt x="4499171" y="2961685"/>
                </a:cubicBezTo>
                <a:lnTo>
                  <a:pt x="4499171" y="296168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A5DE7D9D-016A-4F49-BA73-9EC0B4F2A783}"/>
              </a:ext>
            </a:extLst>
          </p:cNvPr>
          <p:cNvSpPr/>
          <p:nvPr/>
        </p:nvSpPr>
        <p:spPr>
          <a:xfrm>
            <a:off x="3794760" y="1993392"/>
            <a:ext cx="4636043" cy="3593592"/>
          </a:xfrm>
          <a:custGeom>
            <a:avLst/>
            <a:gdLst>
              <a:gd name="connsiteX0" fmla="*/ 0 w 4636043"/>
              <a:gd name="connsiteY0" fmla="*/ 3593592 h 3593592"/>
              <a:gd name="connsiteX1" fmla="*/ 45720 w 4636043"/>
              <a:gd name="connsiteY1" fmla="*/ 3575304 h 3593592"/>
              <a:gd name="connsiteX2" fmla="*/ 100584 w 4636043"/>
              <a:gd name="connsiteY2" fmla="*/ 3538728 h 3593592"/>
              <a:gd name="connsiteX3" fmla="*/ 146304 w 4636043"/>
              <a:gd name="connsiteY3" fmla="*/ 3493008 h 3593592"/>
              <a:gd name="connsiteX4" fmla="*/ 182880 w 4636043"/>
              <a:gd name="connsiteY4" fmla="*/ 3438144 h 3593592"/>
              <a:gd name="connsiteX5" fmla="*/ 237744 w 4636043"/>
              <a:gd name="connsiteY5" fmla="*/ 3383280 h 3593592"/>
              <a:gd name="connsiteX6" fmla="*/ 256032 w 4636043"/>
              <a:gd name="connsiteY6" fmla="*/ 3355848 h 3593592"/>
              <a:gd name="connsiteX7" fmla="*/ 283464 w 4636043"/>
              <a:gd name="connsiteY7" fmla="*/ 3337560 h 3593592"/>
              <a:gd name="connsiteX8" fmla="*/ 338328 w 4636043"/>
              <a:gd name="connsiteY8" fmla="*/ 3282696 h 3593592"/>
              <a:gd name="connsiteX9" fmla="*/ 365760 w 4636043"/>
              <a:gd name="connsiteY9" fmla="*/ 3255264 h 3593592"/>
              <a:gd name="connsiteX10" fmla="*/ 393192 w 4636043"/>
              <a:gd name="connsiteY10" fmla="*/ 3227832 h 3593592"/>
              <a:gd name="connsiteX11" fmla="*/ 420624 w 4636043"/>
              <a:gd name="connsiteY11" fmla="*/ 3209544 h 3593592"/>
              <a:gd name="connsiteX12" fmla="*/ 429768 w 4636043"/>
              <a:gd name="connsiteY12" fmla="*/ 3182112 h 3593592"/>
              <a:gd name="connsiteX13" fmla="*/ 457200 w 4636043"/>
              <a:gd name="connsiteY13" fmla="*/ 3163824 h 3593592"/>
              <a:gd name="connsiteX14" fmla="*/ 484632 w 4636043"/>
              <a:gd name="connsiteY14" fmla="*/ 3136392 h 3593592"/>
              <a:gd name="connsiteX15" fmla="*/ 512064 w 4636043"/>
              <a:gd name="connsiteY15" fmla="*/ 3118104 h 3593592"/>
              <a:gd name="connsiteX16" fmla="*/ 539496 w 4636043"/>
              <a:gd name="connsiteY16" fmla="*/ 3090672 h 3593592"/>
              <a:gd name="connsiteX17" fmla="*/ 566928 w 4636043"/>
              <a:gd name="connsiteY17" fmla="*/ 3072384 h 3593592"/>
              <a:gd name="connsiteX18" fmla="*/ 594360 w 4636043"/>
              <a:gd name="connsiteY18" fmla="*/ 3044952 h 3593592"/>
              <a:gd name="connsiteX19" fmla="*/ 621792 w 4636043"/>
              <a:gd name="connsiteY19" fmla="*/ 3026664 h 3593592"/>
              <a:gd name="connsiteX20" fmla="*/ 685800 w 4636043"/>
              <a:gd name="connsiteY20" fmla="*/ 2980944 h 3593592"/>
              <a:gd name="connsiteX21" fmla="*/ 740664 w 4636043"/>
              <a:gd name="connsiteY21" fmla="*/ 2944368 h 3593592"/>
              <a:gd name="connsiteX22" fmla="*/ 777240 w 4636043"/>
              <a:gd name="connsiteY22" fmla="*/ 2916936 h 3593592"/>
              <a:gd name="connsiteX23" fmla="*/ 804672 w 4636043"/>
              <a:gd name="connsiteY23" fmla="*/ 2907792 h 3593592"/>
              <a:gd name="connsiteX24" fmla="*/ 859536 w 4636043"/>
              <a:gd name="connsiteY24" fmla="*/ 2871216 h 3593592"/>
              <a:gd name="connsiteX25" fmla="*/ 914400 w 4636043"/>
              <a:gd name="connsiteY25" fmla="*/ 2843784 h 3593592"/>
              <a:gd name="connsiteX26" fmla="*/ 941832 w 4636043"/>
              <a:gd name="connsiteY26" fmla="*/ 2834640 h 3593592"/>
              <a:gd name="connsiteX27" fmla="*/ 969264 w 4636043"/>
              <a:gd name="connsiteY27" fmla="*/ 2816352 h 3593592"/>
              <a:gd name="connsiteX28" fmla="*/ 996696 w 4636043"/>
              <a:gd name="connsiteY28" fmla="*/ 2807208 h 3593592"/>
              <a:gd name="connsiteX29" fmla="*/ 1033272 w 4636043"/>
              <a:gd name="connsiteY29" fmla="*/ 2788920 h 3593592"/>
              <a:gd name="connsiteX30" fmla="*/ 1060704 w 4636043"/>
              <a:gd name="connsiteY30" fmla="*/ 2770632 h 3593592"/>
              <a:gd name="connsiteX31" fmla="*/ 1088136 w 4636043"/>
              <a:gd name="connsiteY31" fmla="*/ 2761488 h 3593592"/>
              <a:gd name="connsiteX32" fmla="*/ 1115568 w 4636043"/>
              <a:gd name="connsiteY32" fmla="*/ 2743200 h 3593592"/>
              <a:gd name="connsiteX33" fmla="*/ 1170432 w 4636043"/>
              <a:gd name="connsiteY33" fmla="*/ 2724912 h 3593592"/>
              <a:gd name="connsiteX34" fmla="*/ 1225296 w 4636043"/>
              <a:gd name="connsiteY34" fmla="*/ 2688336 h 3593592"/>
              <a:gd name="connsiteX35" fmla="*/ 1271016 w 4636043"/>
              <a:gd name="connsiteY35" fmla="*/ 2651760 h 3593592"/>
              <a:gd name="connsiteX36" fmla="*/ 1325880 w 4636043"/>
              <a:gd name="connsiteY36" fmla="*/ 2615184 h 3593592"/>
              <a:gd name="connsiteX37" fmla="*/ 1371600 w 4636043"/>
              <a:gd name="connsiteY37" fmla="*/ 2578608 h 3593592"/>
              <a:gd name="connsiteX38" fmla="*/ 1399032 w 4636043"/>
              <a:gd name="connsiteY38" fmla="*/ 2551176 h 3593592"/>
              <a:gd name="connsiteX39" fmla="*/ 1426464 w 4636043"/>
              <a:gd name="connsiteY39" fmla="*/ 2532888 h 3593592"/>
              <a:gd name="connsiteX40" fmla="*/ 1453896 w 4636043"/>
              <a:gd name="connsiteY40" fmla="*/ 2505456 h 3593592"/>
              <a:gd name="connsiteX41" fmla="*/ 1508760 w 4636043"/>
              <a:gd name="connsiteY41" fmla="*/ 2459736 h 3593592"/>
              <a:gd name="connsiteX42" fmla="*/ 1554480 w 4636043"/>
              <a:gd name="connsiteY42" fmla="*/ 2414016 h 3593592"/>
              <a:gd name="connsiteX43" fmla="*/ 1600200 w 4636043"/>
              <a:gd name="connsiteY43" fmla="*/ 2368296 h 3593592"/>
              <a:gd name="connsiteX44" fmla="*/ 1645920 w 4636043"/>
              <a:gd name="connsiteY44" fmla="*/ 2313432 h 3593592"/>
              <a:gd name="connsiteX45" fmla="*/ 1673352 w 4636043"/>
              <a:gd name="connsiteY45" fmla="*/ 2295144 h 3593592"/>
              <a:gd name="connsiteX46" fmla="*/ 1746504 w 4636043"/>
              <a:gd name="connsiteY46" fmla="*/ 2231136 h 3593592"/>
              <a:gd name="connsiteX47" fmla="*/ 1773936 w 4636043"/>
              <a:gd name="connsiteY47" fmla="*/ 2212848 h 3593592"/>
              <a:gd name="connsiteX48" fmla="*/ 1801368 w 4636043"/>
              <a:gd name="connsiteY48" fmla="*/ 2194560 h 3593592"/>
              <a:gd name="connsiteX49" fmla="*/ 1847088 w 4636043"/>
              <a:gd name="connsiteY49" fmla="*/ 2157984 h 3593592"/>
              <a:gd name="connsiteX50" fmla="*/ 1901952 w 4636043"/>
              <a:gd name="connsiteY50" fmla="*/ 2121408 h 3593592"/>
              <a:gd name="connsiteX51" fmla="*/ 1938528 w 4636043"/>
              <a:gd name="connsiteY51" fmla="*/ 2084832 h 3593592"/>
              <a:gd name="connsiteX52" fmla="*/ 1956816 w 4636043"/>
              <a:gd name="connsiteY52" fmla="*/ 2057400 h 3593592"/>
              <a:gd name="connsiteX53" fmla="*/ 1984248 w 4636043"/>
              <a:gd name="connsiteY53" fmla="*/ 2048256 h 3593592"/>
              <a:gd name="connsiteX54" fmla="*/ 2011680 w 4636043"/>
              <a:gd name="connsiteY54" fmla="*/ 2029968 h 3593592"/>
              <a:gd name="connsiteX55" fmla="*/ 2057400 w 4636043"/>
              <a:gd name="connsiteY55" fmla="*/ 1938528 h 3593592"/>
              <a:gd name="connsiteX56" fmla="*/ 2075688 w 4636043"/>
              <a:gd name="connsiteY56" fmla="*/ 1911096 h 3593592"/>
              <a:gd name="connsiteX57" fmla="*/ 2103120 w 4636043"/>
              <a:gd name="connsiteY57" fmla="*/ 1892808 h 3593592"/>
              <a:gd name="connsiteX58" fmla="*/ 2167128 w 4636043"/>
              <a:gd name="connsiteY58" fmla="*/ 1819656 h 3593592"/>
              <a:gd name="connsiteX59" fmla="*/ 2212848 w 4636043"/>
              <a:gd name="connsiteY59" fmla="*/ 1773936 h 3593592"/>
              <a:gd name="connsiteX60" fmla="*/ 2231136 w 4636043"/>
              <a:gd name="connsiteY60" fmla="*/ 1746504 h 3593592"/>
              <a:gd name="connsiteX61" fmla="*/ 2286000 w 4636043"/>
              <a:gd name="connsiteY61" fmla="*/ 1709928 h 3593592"/>
              <a:gd name="connsiteX62" fmla="*/ 2304288 w 4636043"/>
              <a:gd name="connsiteY62" fmla="*/ 1682496 h 3593592"/>
              <a:gd name="connsiteX63" fmla="*/ 2359152 w 4636043"/>
              <a:gd name="connsiteY63" fmla="*/ 1645920 h 3593592"/>
              <a:gd name="connsiteX64" fmla="*/ 2377440 w 4636043"/>
              <a:gd name="connsiteY64" fmla="*/ 1618488 h 3593592"/>
              <a:gd name="connsiteX65" fmla="*/ 2404872 w 4636043"/>
              <a:gd name="connsiteY65" fmla="*/ 1609344 h 3593592"/>
              <a:gd name="connsiteX66" fmla="*/ 2459736 w 4636043"/>
              <a:gd name="connsiteY66" fmla="*/ 1572768 h 3593592"/>
              <a:gd name="connsiteX67" fmla="*/ 2569464 w 4636043"/>
              <a:gd name="connsiteY67" fmla="*/ 1499616 h 3593592"/>
              <a:gd name="connsiteX68" fmla="*/ 2596896 w 4636043"/>
              <a:gd name="connsiteY68" fmla="*/ 1481328 h 3593592"/>
              <a:gd name="connsiteX69" fmla="*/ 2624328 w 4636043"/>
              <a:gd name="connsiteY69" fmla="*/ 1463040 h 3593592"/>
              <a:gd name="connsiteX70" fmla="*/ 2651760 w 4636043"/>
              <a:gd name="connsiteY70" fmla="*/ 1435608 h 3593592"/>
              <a:gd name="connsiteX71" fmla="*/ 2743200 w 4636043"/>
              <a:gd name="connsiteY71" fmla="*/ 1408176 h 3593592"/>
              <a:gd name="connsiteX72" fmla="*/ 2770632 w 4636043"/>
              <a:gd name="connsiteY72" fmla="*/ 1389888 h 3593592"/>
              <a:gd name="connsiteX73" fmla="*/ 2798064 w 4636043"/>
              <a:gd name="connsiteY73" fmla="*/ 1380744 h 3593592"/>
              <a:gd name="connsiteX74" fmla="*/ 2816352 w 4636043"/>
              <a:gd name="connsiteY74" fmla="*/ 1353312 h 3593592"/>
              <a:gd name="connsiteX75" fmla="*/ 2843784 w 4636043"/>
              <a:gd name="connsiteY75" fmla="*/ 1344168 h 3593592"/>
              <a:gd name="connsiteX76" fmla="*/ 2898648 w 4636043"/>
              <a:gd name="connsiteY76" fmla="*/ 1307592 h 3593592"/>
              <a:gd name="connsiteX77" fmla="*/ 2916936 w 4636043"/>
              <a:gd name="connsiteY77" fmla="*/ 1280160 h 3593592"/>
              <a:gd name="connsiteX78" fmla="*/ 2944368 w 4636043"/>
              <a:gd name="connsiteY78" fmla="*/ 1261872 h 3593592"/>
              <a:gd name="connsiteX79" fmla="*/ 2980944 w 4636043"/>
              <a:gd name="connsiteY79" fmla="*/ 1207008 h 3593592"/>
              <a:gd name="connsiteX80" fmla="*/ 3044952 w 4636043"/>
              <a:gd name="connsiteY80" fmla="*/ 1124712 h 3593592"/>
              <a:gd name="connsiteX81" fmla="*/ 3054096 w 4636043"/>
              <a:gd name="connsiteY81" fmla="*/ 1097280 h 3593592"/>
              <a:gd name="connsiteX82" fmla="*/ 3090672 w 4636043"/>
              <a:gd name="connsiteY82" fmla="*/ 1042416 h 3593592"/>
              <a:gd name="connsiteX83" fmla="*/ 3099816 w 4636043"/>
              <a:gd name="connsiteY83" fmla="*/ 1014984 h 3593592"/>
              <a:gd name="connsiteX84" fmla="*/ 3127248 w 4636043"/>
              <a:gd name="connsiteY84" fmla="*/ 987552 h 3593592"/>
              <a:gd name="connsiteX85" fmla="*/ 3163824 w 4636043"/>
              <a:gd name="connsiteY85" fmla="*/ 932688 h 3593592"/>
              <a:gd name="connsiteX86" fmla="*/ 3182112 w 4636043"/>
              <a:gd name="connsiteY86" fmla="*/ 905256 h 3593592"/>
              <a:gd name="connsiteX87" fmla="*/ 3209544 w 4636043"/>
              <a:gd name="connsiteY87" fmla="*/ 886968 h 3593592"/>
              <a:gd name="connsiteX88" fmla="*/ 3255264 w 4636043"/>
              <a:gd name="connsiteY88" fmla="*/ 832104 h 3593592"/>
              <a:gd name="connsiteX89" fmla="*/ 3282696 w 4636043"/>
              <a:gd name="connsiteY89" fmla="*/ 813816 h 3593592"/>
              <a:gd name="connsiteX90" fmla="*/ 3328416 w 4636043"/>
              <a:gd name="connsiteY90" fmla="*/ 758952 h 3593592"/>
              <a:gd name="connsiteX91" fmla="*/ 3355848 w 4636043"/>
              <a:gd name="connsiteY91" fmla="*/ 740664 h 3593592"/>
              <a:gd name="connsiteX92" fmla="*/ 3374136 w 4636043"/>
              <a:gd name="connsiteY92" fmla="*/ 713232 h 3593592"/>
              <a:gd name="connsiteX93" fmla="*/ 3456432 w 4636043"/>
              <a:gd name="connsiteY93" fmla="*/ 658368 h 3593592"/>
              <a:gd name="connsiteX94" fmla="*/ 3538728 w 4636043"/>
              <a:gd name="connsiteY94" fmla="*/ 603504 h 3593592"/>
              <a:gd name="connsiteX95" fmla="*/ 3566160 w 4636043"/>
              <a:gd name="connsiteY95" fmla="*/ 585216 h 3593592"/>
              <a:gd name="connsiteX96" fmla="*/ 3593592 w 4636043"/>
              <a:gd name="connsiteY96" fmla="*/ 566928 h 3593592"/>
              <a:gd name="connsiteX97" fmla="*/ 3621024 w 4636043"/>
              <a:gd name="connsiteY97" fmla="*/ 539496 h 3593592"/>
              <a:gd name="connsiteX98" fmla="*/ 3685032 w 4636043"/>
              <a:gd name="connsiteY98" fmla="*/ 512064 h 3593592"/>
              <a:gd name="connsiteX99" fmla="*/ 3712464 w 4636043"/>
              <a:gd name="connsiteY99" fmla="*/ 484632 h 3593592"/>
              <a:gd name="connsiteX100" fmla="*/ 3739896 w 4636043"/>
              <a:gd name="connsiteY100" fmla="*/ 475488 h 3593592"/>
              <a:gd name="connsiteX101" fmla="*/ 3776472 w 4636043"/>
              <a:gd name="connsiteY101" fmla="*/ 457200 h 3593592"/>
              <a:gd name="connsiteX102" fmla="*/ 3840480 w 4636043"/>
              <a:gd name="connsiteY102" fmla="*/ 429768 h 3593592"/>
              <a:gd name="connsiteX103" fmla="*/ 3922776 w 4636043"/>
              <a:gd name="connsiteY103" fmla="*/ 384048 h 3593592"/>
              <a:gd name="connsiteX104" fmla="*/ 4032504 w 4636043"/>
              <a:gd name="connsiteY104" fmla="*/ 329184 h 3593592"/>
              <a:gd name="connsiteX105" fmla="*/ 4105656 w 4636043"/>
              <a:gd name="connsiteY105" fmla="*/ 283464 h 3593592"/>
              <a:gd name="connsiteX106" fmla="*/ 4133088 w 4636043"/>
              <a:gd name="connsiteY106" fmla="*/ 265176 h 3593592"/>
              <a:gd name="connsiteX107" fmla="*/ 4169664 w 4636043"/>
              <a:gd name="connsiteY107" fmla="*/ 256032 h 3593592"/>
              <a:gd name="connsiteX108" fmla="*/ 4306824 w 4636043"/>
              <a:gd name="connsiteY108" fmla="*/ 219456 h 3593592"/>
              <a:gd name="connsiteX109" fmla="*/ 4352544 w 4636043"/>
              <a:gd name="connsiteY109" fmla="*/ 192024 h 3593592"/>
              <a:gd name="connsiteX110" fmla="*/ 4443984 w 4636043"/>
              <a:gd name="connsiteY110" fmla="*/ 155448 h 3593592"/>
              <a:gd name="connsiteX111" fmla="*/ 4498848 w 4636043"/>
              <a:gd name="connsiteY111" fmla="*/ 118872 h 3593592"/>
              <a:gd name="connsiteX112" fmla="*/ 4562856 w 4636043"/>
              <a:gd name="connsiteY112" fmla="*/ 82296 h 3593592"/>
              <a:gd name="connsiteX113" fmla="*/ 4617720 w 4636043"/>
              <a:gd name="connsiteY113" fmla="*/ 36576 h 3593592"/>
              <a:gd name="connsiteX114" fmla="*/ 4636008 w 4636043"/>
              <a:gd name="connsiteY114" fmla="*/ 0 h 3593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4636043" h="3593592">
                <a:moveTo>
                  <a:pt x="0" y="3593592"/>
                </a:moveTo>
                <a:cubicBezTo>
                  <a:pt x="15240" y="3587496"/>
                  <a:pt x="31310" y="3583164"/>
                  <a:pt x="45720" y="3575304"/>
                </a:cubicBezTo>
                <a:cubicBezTo>
                  <a:pt x="65016" y="3564779"/>
                  <a:pt x="100584" y="3538728"/>
                  <a:pt x="100584" y="3538728"/>
                </a:cubicBezTo>
                <a:cubicBezTo>
                  <a:pt x="173736" y="3429000"/>
                  <a:pt x="60960" y="3590544"/>
                  <a:pt x="146304" y="3493008"/>
                </a:cubicBezTo>
                <a:cubicBezTo>
                  <a:pt x="160778" y="3476467"/>
                  <a:pt x="167338" y="3453686"/>
                  <a:pt x="182880" y="3438144"/>
                </a:cubicBezTo>
                <a:cubicBezTo>
                  <a:pt x="201168" y="3419856"/>
                  <a:pt x="223398" y="3404799"/>
                  <a:pt x="237744" y="3383280"/>
                </a:cubicBezTo>
                <a:cubicBezTo>
                  <a:pt x="243840" y="3374136"/>
                  <a:pt x="248261" y="3363619"/>
                  <a:pt x="256032" y="3355848"/>
                </a:cubicBezTo>
                <a:cubicBezTo>
                  <a:pt x="263803" y="3348077"/>
                  <a:pt x="275250" y="3344861"/>
                  <a:pt x="283464" y="3337560"/>
                </a:cubicBezTo>
                <a:cubicBezTo>
                  <a:pt x="302794" y="3320377"/>
                  <a:pt x="320040" y="3300984"/>
                  <a:pt x="338328" y="3282696"/>
                </a:cubicBezTo>
                <a:lnTo>
                  <a:pt x="365760" y="3255264"/>
                </a:lnTo>
                <a:cubicBezTo>
                  <a:pt x="374904" y="3246120"/>
                  <a:pt x="382432" y="3235005"/>
                  <a:pt x="393192" y="3227832"/>
                </a:cubicBezTo>
                <a:lnTo>
                  <a:pt x="420624" y="3209544"/>
                </a:lnTo>
                <a:cubicBezTo>
                  <a:pt x="423672" y="3200400"/>
                  <a:pt x="423747" y="3189638"/>
                  <a:pt x="429768" y="3182112"/>
                </a:cubicBezTo>
                <a:cubicBezTo>
                  <a:pt x="436633" y="3173530"/>
                  <a:pt x="448757" y="3170859"/>
                  <a:pt x="457200" y="3163824"/>
                </a:cubicBezTo>
                <a:cubicBezTo>
                  <a:pt x="467134" y="3155545"/>
                  <a:pt x="474698" y="3144671"/>
                  <a:pt x="484632" y="3136392"/>
                </a:cubicBezTo>
                <a:cubicBezTo>
                  <a:pt x="493075" y="3129357"/>
                  <a:pt x="503621" y="3125139"/>
                  <a:pt x="512064" y="3118104"/>
                </a:cubicBezTo>
                <a:cubicBezTo>
                  <a:pt x="521998" y="3109825"/>
                  <a:pt x="529562" y="3098951"/>
                  <a:pt x="539496" y="3090672"/>
                </a:cubicBezTo>
                <a:cubicBezTo>
                  <a:pt x="547939" y="3083637"/>
                  <a:pt x="558485" y="3079419"/>
                  <a:pt x="566928" y="3072384"/>
                </a:cubicBezTo>
                <a:cubicBezTo>
                  <a:pt x="576862" y="3064105"/>
                  <a:pt x="584426" y="3053231"/>
                  <a:pt x="594360" y="3044952"/>
                </a:cubicBezTo>
                <a:cubicBezTo>
                  <a:pt x="602803" y="3037917"/>
                  <a:pt x="613448" y="3033816"/>
                  <a:pt x="621792" y="3026664"/>
                </a:cubicBezTo>
                <a:cubicBezTo>
                  <a:pt x="677018" y="2979328"/>
                  <a:pt x="635395" y="2997746"/>
                  <a:pt x="685800" y="2980944"/>
                </a:cubicBezTo>
                <a:cubicBezTo>
                  <a:pt x="749638" y="2917106"/>
                  <a:pt x="678909" y="2979657"/>
                  <a:pt x="740664" y="2944368"/>
                </a:cubicBezTo>
                <a:cubicBezTo>
                  <a:pt x="753896" y="2936807"/>
                  <a:pt x="764008" y="2924497"/>
                  <a:pt x="777240" y="2916936"/>
                </a:cubicBezTo>
                <a:cubicBezTo>
                  <a:pt x="785609" y="2912154"/>
                  <a:pt x="796246" y="2912473"/>
                  <a:pt x="804672" y="2907792"/>
                </a:cubicBezTo>
                <a:cubicBezTo>
                  <a:pt x="823885" y="2897118"/>
                  <a:pt x="838684" y="2878167"/>
                  <a:pt x="859536" y="2871216"/>
                </a:cubicBezTo>
                <a:cubicBezTo>
                  <a:pt x="928487" y="2848232"/>
                  <a:pt x="843496" y="2879236"/>
                  <a:pt x="914400" y="2843784"/>
                </a:cubicBezTo>
                <a:cubicBezTo>
                  <a:pt x="923021" y="2839473"/>
                  <a:pt x="933211" y="2838951"/>
                  <a:pt x="941832" y="2834640"/>
                </a:cubicBezTo>
                <a:cubicBezTo>
                  <a:pt x="951662" y="2829725"/>
                  <a:pt x="959434" y="2821267"/>
                  <a:pt x="969264" y="2816352"/>
                </a:cubicBezTo>
                <a:cubicBezTo>
                  <a:pt x="977885" y="2812041"/>
                  <a:pt x="987837" y="2811005"/>
                  <a:pt x="996696" y="2807208"/>
                </a:cubicBezTo>
                <a:cubicBezTo>
                  <a:pt x="1009225" y="2801838"/>
                  <a:pt x="1021437" y="2795683"/>
                  <a:pt x="1033272" y="2788920"/>
                </a:cubicBezTo>
                <a:cubicBezTo>
                  <a:pt x="1042814" y="2783468"/>
                  <a:pt x="1050874" y="2775547"/>
                  <a:pt x="1060704" y="2770632"/>
                </a:cubicBezTo>
                <a:cubicBezTo>
                  <a:pt x="1069325" y="2766321"/>
                  <a:pt x="1079515" y="2765799"/>
                  <a:pt x="1088136" y="2761488"/>
                </a:cubicBezTo>
                <a:cubicBezTo>
                  <a:pt x="1097966" y="2756573"/>
                  <a:pt x="1105525" y="2747663"/>
                  <a:pt x="1115568" y="2743200"/>
                </a:cubicBezTo>
                <a:cubicBezTo>
                  <a:pt x="1133184" y="2735371"/>
                  <a:pt x="1154392" y="2735605"/>
                  <a:pt x="1170432" y="2724912"/>
                </a:cubicBezTo>
                <a:lnTo>
                  <a:pt x="1225296" y="2688336"/>
                </a:lnTo>
                <a:cubicBezTo>
                  <a:pt x="1259087" y="2637650"/>
                  <a:pt x="1224251" y="2677741"/>
                  <a:pt x="1271016" y="2651760"/>
                </a:cubicBezTo>
                <a:cubicBezTo>
                  <a:pt x="1290229" y="2641086"/>
                  <a:pt x="1325880" y="2615184"/>
                  <a:pt x="1325880" y="2615184"/>
                </a:cubicBezTo>
                <a:cubicBezTo>
                  <a:pt x="1366780" y="2553833"/>
                  <a:pt x="1318599" y="2613942"/>
                  <a:pt x="1371600" y="2578608"/>
                </a:cubicBezTo>
                <a:cubicBezTo>
                  <a:pt x="1382360" y="2571435"/>
                  <a:pt x="1389098" y="2559455"/>
                  <a:pt x="1399032" y="2551176"/>
                </a:cubicBezTo>
                <a:cubicBezTo>
                  <a:pt x="1407475" y="2544141"/>
                  <a:pt x="1418021" y="2539923"/>
                  <a:pt x="1426464" y="2532888"/>
                </a:cubicBezTo>
                <a:cubicBezTo>
                  <a:pt x="1436398" y="2524609"/>
                  <a:pt x="1443962" y="2513735"/>
                  <a:pt x="1453896" y="2505456"/>
                </a:cubicBezTo>
                <a:cubicBezTo>
                  <a:pt x="1493129" y="2472762"/>
                  <a:pt x="1472331" y="2503450"/>
                  <a:pt x="1508760" y="2459736"/>
                </a:cubicBezTo>
                <a:cubicBezTo>
                  <a:pt x="1546860" y="2414016"/>
                  <a:pt x="1504188" y="2447544"/>
                  <a:pt x="1554480" y="2414016"/>
                </a:cubicBezTo>
                <a:cubicBezTo>
                  <a:pt x="1588008" y="2363724"/>
                  <a:pt x="1554480" y="2406396"/>
                  <a:pt x="1600200" y="2368296"/>
                </a:cubicBezTo>
                <a:cubicBezTo>
                  <a:pt x="1690080" y="2293396"/>
                  <a:pt x="1573992" y="2385360"/>
                  <a:pt x="1645920" y="2313432"/>
                </a:cubicBezTo>
                <a:cubicBezTo>
                  <a:pt x="1653691" y="2305661"/>
                  <a:pt x="1664208" y="2301240"/>
                  <a:pt x="1673352" y="2295144"/>
                </a:cubicBezTo>
                <a:cubicBezTo>
                  <a:pt x="1703832" y="2249424"/>
                  <a:pt x="1682496" y="2273808"/>
                  <a:pt x="1746504" y="2231136"/>
                </a:cubicBezTo>
                <a:lnTo>
                  <a:pt x="1773936" y="2212848"/>
                </a:lnTo>
                <a:lnTo>
                  <a:pt x="1801368" y="2194560"/>
                </a:lnTo>
                <a:cubicBezTo>
                  <a:pt x="1842268" y="2133209"/>
                  <a:pt x="1794087" y="2193318"/>
                  <a:pt x="1847088" y="2157984"/>
                </a:cubicBezTo>
                <a:cubicBezTo>
                  <a:pt x="1915583" y="2112321"/>
                  <a:pt x="1836725" y="2143150"/>
                  <a:pt x="1901952" y="2121408"/>
                </a:cubicBezTo>
                <a:cubicBezTo>
                  <a:pt x="1921903" y="2061556"/>
                  <a:pt x="1894193" y="2120300"/>
                  <a:pt x="1938528" y="2084832"/>
                </a:cubicBezTo>
                <a:cubicBezTo>
                  <a:pt x="1947110" y="2077967"/>
                  <a:pt x="1948234" y="2064265"/>
                  <a:pt x="1956816" y="2057400"/>
                </a:cubicBezTo>
                <a:cubicBezTo>
                  <a:pt x="1964342" y="2051379"/>
                  <a:pt x="1975627" y="2052567"/>
                  <a:pt x="1984248" y="2048256"/>
                </a:cubicBezTo>
                <a:cubicBezTo>
                  <a:pt x="1994078" y="2043341"/>
                  <a:pt x="2002536" y="2036064"/>
                  <a:pt x="2011680" y="2029968"/>
                </a:cubicBezTo>
                <a:cubicBezTo>
                  <a:pt x="2026155" y="1972069"/>
                  <a:pt x="2013853" y="2003849"/>
                  <a:pt x="2057400" y="1938528"/>
                </a:cubicBezTo>
                <a:cubicBezTo>
                  <a:pt x="2063496" y="1929384"/>
                  <a:pt x="2066544" y="1917192"/>
                  <a:pt x="2075688" y="1911096"/>
                </a:cubicBezTo>
                <a:lnTo>
                  <a:pt x="2103120" y="1892808"/>
                </a:lnTo>
                <a:cubicBezTo>
                  <a:pt x="2145792" y="1828800"/>
                  <a:pt x="2121408" y="1850136"/>
                  <a:pt x="2167128" y="1819656"/>
                </a:cubicBezTo>
                <a:cubicBezTo>
                  <a:pt x="2215896" y="1746504"/>
                  <a:pt x="2151888" y="1834896"/>
                  <a:pt x="2212848" y="1773936"/>
                </a:cubicBezTo>
                <a:cubicBezTo>
                  <a:pt x="2220619" y="1766165"/>
                  <a:pt x="2222865" y="1753741"/>
                  <a:pt x="2231136" y="1746504"/>
                </a:cubicBezTo>
                <a:cubicBezTo>
                  <a:pt x="2247677" y="1732030"/>
                  <a:pt x="2286000" y="1709928"/>
                  <a:pt x="2286000" y="1709928"/>
                </a:cubicBezTo>
                <a:cubicBezTo>
                  <a:pt x="2292096" y="1700784"/>
                  <a:pt x="2296017" y="1689733"/>
                  <a:pt x="2304288" y="1682496"/>
                </a:cubicBezTo>
                <a:cubicBezTo>
                  <a:pt x="2320829" y="1668022"/>
                  <a:pt x="2359152" y="1645920"/>
                  <a:pt x="2359152" y="1645920"/>
                </a:cubicBezTo>
                <a:cubicBezTo>
                  <a:pt x="2365248" y="1636776"/>
                  <a:pt x="2368858" y="1625353"/>
                  <a:pt x="2377440" y="1618488"/>
                </a:cubicBezTo>
                <a:cubicBezTo>
                  <a:pt x="2384966" y="1612467"/>
                  <a:pt x="2396446" y="1614025"/>
                  <a:pt x="2404872" y="1609344"/>
                </a:cubicBezTo>
                <a:cubicBezTo>
                  <a:pt x="2424085" y="1598670"/>
                  <a:pt x="2441448" y="1584960"/>
                  <a:pt x="2459736" y="1572768"/>
                </a:cubicBezTo>
                <a:lnTo>
                  <a:pt x="2569464" y="1499616"/>
                </a:lnTo>
                <a:lnTo>
                  <a:pt x="2596896" y="1481328"/>
                </a:lnTo>
                <a:cubicBezTo>
                  <a:pt x="2606040" y="1475232"/>
                  <a:pt x="2616557" y="1470811"/>
                  <a:pt x="2624328" y="1463040"/>
                </a:cubicBezTo>
                <a:cubicBezTo>
                  <a:pt x="2633472" y="1453896"/>
                  <a:pt x="2640456" y="1441888"/>
                  <a:pt x="2651760" y="1435608"/>
                </a:cubicBezTo>
                <a:cubicBezTo>
                  <a:pt x="2669974" y="1425489"/>
                  <a:pt x="2719587" y="1414079"/>
                  <a:pt x="2743200" y="1408176"/>
                </a:cubicBezTo>
                <a:cubicBezTo>
                  <a:pt x="2752344" y="1402080"/>
                  <a:pt x="2760802" y="1394803"/>
                  <a:pt x="2770632" y="1389888"/>
                </a:cubicBezTo>
                <a:cubicBezTo>
                  <a:pt x="2779253" y="1385577"/>
                  <a:pt x="2790538" y="1386765"/>
                  <a:pt x="2798064" y="1380744"/>
                </a:cubicBezTo>
                <a:cubicBezTo>
                  <a:pt x="2806646" y="1373879"/>
                  <a:pt x="2807770" y="1360177"/>
                  <a:pt x="2816352" y="1353312"/>
                </a:cubicBezTo>
                <a:cubicBezTo>
                  <a:pt x="2823878" y="1347291"/>
                  <a:pt x="2835358" y="1348849"/>
                  <a:pt x="2843784" y="1344168"/>
                </a:cubicBezTo>
                <a:cubicBezTo>
                  <a:pt x="2862997" y="1333494"/>
                  <a:pt x="2898648" y="1307592"/>
                  <a:pt x="2898648" y="1307592"/>
                </a:cubicBezTo>
                <a:cubicBezTo>
                  <a:pt x="2904744" y="1298448"/>
                  <a:pt x="2909165" y="1287931"/>
                  <a:pt x="2916936" y="1280160"/>
                </a:cubicBezTo>
                <a:cubicBezTo>
                  <a:pt x="2924707" y="1272389"/>
                  <a:pt x="2937131" y="1270143"/>
                  <a:pt x="2944368" y="1261872"/>
                </a:cubicBezTo>
                <a:cubicBezTo>
                  <a:pt x="2958842" y="1245331"/>
                  <a:pt x="2965402" y="1222550"/>
                  <a:pt x="2980944" y="1207008"/>
                </a:cubicBezTo>
                <a:cubicBezTo>
                  <a:pt x="3004613" y="1183339"/>
                  <a:pt x="3034015" y="1157524"/>
                  <a:pt x="3044952" y="1124712"/>
                </a:cubicBezTo>
                <a:cubicBezTo>
                  <a:pt x="3048000" y="1115568"/>
                  <a:pt x="3049415" y="1105706"/>
                  <a:pt x="3054096" y="1097280"/>
                </a:cubicBezTo>
                <a:cubicBezTo>
                  <a:pt x="3064770" y="1078067"/>
                  <a:pt x="3083721" y="1063268"/>
                  <a:pt x="3090672" y="1042416"/>
                </a:cubicBezTo>
                <a:cubicBezTo>
                  <a:pt x="3093720" y="1033272"/>
                  <a:pt x="3094469" y="1023004"/>
                  <a:pt x="3099816" y="1014984"/>
                </a:cubicBezTo>
                <a:cubicBezTo>
                  <a:pt x="3106989" y="1004224"/>
                  <a:pt x="3119309" y="997760"/>
                  <a:pt x="3127248" y="987552"/>
                </a:cubicBezTo>
                <a:cubicBezTo>
                  <a:pt x="3140742" y="970202"/>
                  <a:pt x="3151632" y="950976"/>
                  <a:pt x="3163824" y="932688"/>
                </a:cubicBezTo>
                <a:cubicBezTo>
                  <a:pt x="3169920" y="923544"/>
                  <a:pt x="3172968" y="911352"/>
                  <a:pt x="3182112" y="905256"/>
                </a:cubicBezTo>
                <a:lnTo>
                  <a:pt x="3209544" y="886968"/>
                </a:lnTo>
                <a:cubicBezTo>
                  <a:pt x="3227526" y="859995"/>
                  <a:pt x="3228862" y="854106"/>
                  <a:pt x="3255264" y="832104"/>
                </a:cubicBezTo>
                <a:cubicBezTo>
                  <a:pt x="3263707" y="825069"/>
                  <a:pt x="3274253" y="820851"/>
                  <a:pt x="3282696" y="813816"/>
                </a:cubicBezTo>
                <a:cubicBezTo>
                  <a:pt x="3372576" y="738916"/>
                  <a:pt x="3256488" y="830880"/>
                  <a:pt x="3328416" y="758952"/>
                </a:cubicBezTo>
                <a:cubicBezTo>
                  <a:pt x="3336187" y="751181"/>
                  <a:pt x="3346704" y="746760"/>
                  <a:pt x="3355848" y="740664"/>
                </a:cubicBezTo>
                <a:cubicBezTo>
                  <a:pt x="3361944" y="731520"/>
                  <a:pt x="3365865" y="720469"/>
                  <a:pt x="3374136" y="713232"/>
                </a:cubicBezTo>
                <a:lnTo>
                  <a:pt x="3456432" y="658368"/>
                </a:lnTo>
                <a:lnTo>
                  <a:pt x="3538728" y="603504"/>
                </a:lnTo>
                <a:lnTo>
                  <a:pt x="3566160" y="585216"/>
                </a:lnTo>
                <a:cubicBezTo>
                  <a:pt x="3575304" y="579120"/>
                  <a:pt x="3585821" y="574699"/>
                  <a:pt x="3593592" y="566928"/>
                </a:cubicBezTo>
                <a:cubicBezTo>
                  <a:pt x="3602736" y="557784"/>
                  <a:pt x="3610501" y="547012"/>
                  <a:pt x="3621024" y="539496"/>
                </a:cubicBezTo>
                <a:cubicBezTo>
                  <a:pt x="3640798" y="525372"/>
                  <a:pt x="3662645" y="519526"/>
                  <a:pt x="3685032" y="512064"/>
                </a:cubicBezTo>
                <a:cubicBezTo>
                  <a:pt x="3694176" y="502920"/>
                  <a:pt x="3701704" y="491805"/>
                  <a:pt x="3712464" y="484632"/>
                </a:cubicBezTo>
                <a:cubicBezTo>
                  <a:pt x="3720484" y="479285"/>
                  <a:pt x="3731037" y="479285"/>
                  <a:pt x="3739896" y="475488"/>
                </a:cubicBezTo>
                <a:cubicBezTo>
                  <a:pt x="3752425" y="470118"/>
                  <a:pt x="3764637" y="463963"/>
                  <a:pt x="3776472" y="457200"/>
                </a:cubicBezTo>
                <a:cubicBezTo>
                  <a:pt x="3825587" y="429134"/>
                  <a:pt x="3780405" y="444787"/>
                  <a:pt x="3840480" y="429768"/>
                </a:cubicBezTo>
                <a:cubicBezTo>
                  <a:pt x="3967852" y="327870"/>
                  <a:pt x="3821008" y="434932"/>
                  <a:pt x="3922776" y="384048"/>
                </a:cubicBezTo>
                <a:cubicBezTo>
                  <a:pt x="4064583" y="313144"/>
                  <a:pt x="3894602" y="375151"/>
                  <a:pt x="4032504" y="329184"/>
                </a:cubicBezTo>
                <a:cubicBezTo>
                  <a:pt x="4102438" y="276733"/>
                  <a:pt x="4035366" y="323630"/>
                  <a:pt x="4105656" y="283464"/>
                </a:cubicBezTo>
                <a:cubicBezTo>
                  <a:pt x="4115198" y="278012"/>
                  <a:pt x="4122987" y="269505"/>
                  <a:pt x="4133088" y="265176"/>
                </a:cubicBezTo>
                <a:cubicBezTo>
                  <a:pt x="4144639" y="260226"/>
                  <a:pt x="4157341" y="258497"/>
                  <a:pt x="4169664" y="256032"/>
                </a:cubicBezTo>
                <a:cubicBezTo>
                  <a:pt x="4217303" y="246504"/>
                  <a:pt x="4262691" y="245936"/>
                  <a:pt x="4306824" y="219456"/>
                </a:cubicBezTo>
                <a:cubicBezTo>
                  <a:pt x="4322064" y="210312"/>
                  <a:pt x="4336303" y="199242"/>
                  <a:pt x="4352544" y="192024"/>
                </a:cubicBezTo>
                <a:cubicBezTo>
                  <a:pt x="4463555" y="142686"/>
                  <a:pt x="4289048" y="245827"/>
                  <a:pt x="4443984" y="155448"/>
                </a:cubicBezTo>
                <a:cubicBezTo>
                  <a:pt x="4462969" y="144373"/>
                  <a:pt x="4479189" y="128702"/>
                  <a:pt x="4498848" y="118872"/>
                </a:cubicBezTo>
                <a:cubicBezTo>
                  <a:pt x="4521207" y="107692"/>
                  <a:pt x="4543469" y="98452"/>
                  <a:pt x="4562856" y="82296"/>
                </a:cubicBezTo>
                <a:cubicBezTo>
                  <a:pt x="4633262" y="23624"/>
                  <a:pt x="4549612" y="81982"/>
                  <a:pt x="4617720" y="36576"/>
                </a:cubicBezTo>
                <a:cubicBezTo>
                  <a:pt x="4637699" y="6608"/>
                  <a:pt x="4636008" y="20134"/>
                  <a:pt x="463600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BE7119B-89F5-41B0-8622-571F62BB5F61}"/>
              </a:ext>
            </a:extLst>
          </p:cNvPr>
          <p:cNvSpPr txBox="1"/>
          <p:nvPr/>
        </p:nvSpPr>
        <p:spPr>
          <a:xfrm>
            <a:off x="7753978" y="2188839"/>
            <a:ext cx="1683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contract curve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59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66" grpId="0" animBg="1"/>
      <p:bldP spid="80" grpId="0" animBg="1"/>
      <p:bldP spid="9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Indifference curves and budget line</a:t>
            </a:r>
            <a:endParaRPr lang="de-DE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D7B4BA4-D6BF-4C6B-BD12-C92DD9EEB016}"/>
              </a:ext>
            </a:extLst>
          </p:cNvPr>
          <p:cNvGrpSpPr/>
          <p:nvPr/>
        </p:nvGrpSpPr>
        <p:grpSpPr>
          <a:xfrm>
            <a:off x="677120" y="1628800"/>
            <a:ext cx="6732852" cy="4530180"/>
            <a:chOff x="642760" y="1612615"/>
            <a:chExt cx="6732852" cy="453018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499B9542-E262-4657-B6EA-4A8043ACFB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0527" y="1628800"/>
              <a:ext cx="5266358" cy="4146325"/>
              <a:chOff x="2122934" y="1413570"/>
              <a:chExt cx="6409506" cy="3961234"/>
            </a:xfrm>
          </p:grpSpPr>
          <p:cxnSp>
            <p:nvCxnSpPr>
              <p:cNvPr id="4" name="Straight Arrow Connector 4">
                <a:extLst>
                  <a:ext uri="{FF2B5EF4-FFF2-40B4-BE49-F238E27FC236}">
                    <a16:creationId xmlns:a16="http://schemas.microsoft.com/office/drawing/2014/main" id="{86BE476B-30BA-4080-B7DF-E2DB22AC905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123728" y="5373216"/>
                <a:ext cx="6408712" cy="1588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" name="Straight Arrow Connector 5">
                <a:extLst>
                  <a:ext uri="{FF2B5EF4-FFF2-40B4-BE49-F238E27FC236}">
                    <a16:creationId xmlns:a16="http://schemas.microsoft.com/office/drawing/2014/main" id="{4FB486F3-1E55-45B5-9F2D-A177E4D1481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43508" y="3392996"/>
                <a:ext cx="3960440" cy="1588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24AD37D-40F9-43E1-856D-1A78802F611C}"/>
                </a:ext>
              </a:extLst>
            </p:cNvPr>
            <p:cNvSpPr txBox="1"/>
            <p:nvPr/>
          </p:nvSpPr>
          <p:spPr>
            <a:xfrm>
              <a:off x="5902833" y="5773463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endParaRPr lang="de-D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A26FBD7-184E-4518-9AA9-B8A4FD489DD6}"/>
                </a:ext>
              </a:extLst>
            </p:cNvPr>
            <p:cNvSpPr txBox="1"/>
            <p:nvPr/>
          </p:nvSpPr>
          <p:spPr>
            <a:xfrm>
              <a:off x="656851" y="1612615"/>
              <a:ext cx="235963" cy="380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endParaRPr lang="de-D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0B9429-BA7A-4F45-85B3-B4803C2E894C}"/>
                </a:ext>
              </a:extLst>
            </p:cNvPr>
            <p:cNvSpPr txBox="1"/>
            <p:nvPr/>
          </p:nvSpPr>
          <p:spPr>
            <a:xfrm>
              <a:off x="642760" y="5703116"/>
              <a:ext cx="4915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EF4E96C-4F77-4727-9761-FEAC11555A01}"/>
                </a:ext>
              </a:extLst>
            </p:cNvPr>
            <p:cNvSpPr txBox="1"/>
            <p:nvPr/>
          </p:nvSpPr>
          <p:spPr>
            <a:xfrm>
              <a:off x="5657050" y="5125068"/>
              <a:ext cx="4915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de-DE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2B55280-5AC5-4994-8452-C0A2B585A9B4}"/>
                </a:ext>
              </a:extLst>
            </p:cNvPr>
            <p:cNvSpPr txBox="1"/>
            <p:nvPr/>
          </p:nvSpPr>
          <p:spPr>
            <a:xfrm>
              <a:off x="6174138" y="4616514"/>
              <a:ext cx="4915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de-DE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AF9F5C9-0361-4FD7-AF19-94FF902428CC}"/>
                </a:ext>
              </a:extLst>
            </p:cNvPr>
            <p:cNvSpPr txBox="1"/>
            <p:nvPr/>
          </p:nvSpPr>
          <p:spPr>
            <a:xfrm>
              <a:off x="6884047" y="4183918"/>
              <a:ext cx="4915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de-DE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D50E5C0-B2A3-45B1-891B-2CB29A96B53F}"/>
              </a:ext>
            </a:extLst>
          </p:cNvPr>
          <p:cNvSpPr/>
          <p:nvPr/>
        </p:nvSpPr>
        <p:spPr>
          <a:xfrm>
            <a:off x="1199598" y="2348880"/>
            <a:ext cx="4499171" cy="2961685"/>
          </a:xfrm>
          <a:custGeom>
            <a:avLst/>
            <a:gdLst>
              <a:gd name="connsiteX0" fmla="*/ 0 w 4499171"/>
              <a:gd name="connsiteY0" fmla="*/ 0 h 2961685"/>
              <a:gd name="connsiteX1" fmla="*/ 1116701 w 4499171"/>
              <a:gd name="connsiteY1" fmla="*/ 2144389 h 2961685"/>
              <a:gd name="connsiteX2" fmla="*/ 4499171 w 4499171"/>
              <a:gd name="connsiteY2" fmla="*/ 2961685 h 2961685"/>
              <a:gd name="connsiteX3" fmla="*/ 4499171 w 4499171"/>
              <a:gd name="connsiteY3" fmla="*/ 2961685 h 296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9171" h="2961685">
                <a:moveTo>
                  <a:pt x="0" y="0"/>
                </a:moveTo>
                <a:cubicBezTo>
                  <a:pt x="183419" y="825387"/>
                  <a:pt x="366839" y="1650775"/>
                  <a:pt x="1116701" y="2144389"/>
                </a:cubicBezTo>
                <a:cubicBezTo>
                  <a:pt x="1866563" y="2638003"/>
                  <a:pt x="4499171" y="2961685"/>
                  <a:pt x="4499171" y="2961685"/>
                </a:cubicBezTo>
                <a:lnTo>
                  <a:pt x="4499171" y="296168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1F0573B-E274-4554-8A90-3AA171BBEF31}"/>
              </a:ext>
            </a:extLst>
          </p:cNvPr>
          <p:cNvSpPr/>
          <p:nvPr/>
        </p:nvSpPr>
        <p:spPr>
          <a:xfrm>
            <a:off x="1687714" y="1855680"/>
            <a:ext cx="4499171" cy="2961685"/>
          </a:xfrm>
          <a:custGeom>
            <a:avLst/>
            <a:gdLst>
              <a:gd name="connsiteX0" fmla="*/ 0 w 4499171"/>
              <a:gd name="connsiteY0" fmla="*/ 0 h 2961685"/>
              <a:gd name="connsiteX1" fmla="*/ 1116701 w 4499171"/>
              <a:gd name="connsiteY1" fmla="*/ 2144389 h 2961685"/>
              <a:gd name="connsiteX2" fmla="*/ 4499171 w 4499171"/>
              <a:gd name="connsiteY2" fmla="*/ 2961685 h 2961685"/>
              <a:gd name="connsiteX3" fmla="*/ 4499171 w 4499171"/>
              <a:gd name="connsiteY3" fmla="*/ 2961685 h 296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9171" h="2961685">
                <a:moveTo>
                  <a:pt x="0" y="0"/>
                </a:moveTo>
                <a:cubicBezTo>
                  <a:pt x="183419" y="825387"/>
                  <a:pt x="366839" y="1650775"/>
                  <a:pt x="1116701" y="2144389"/>
                </a:cubicBezTo>
                <a:cubicBezTo>
                  <a:pt x="1866563" y="2638003"/>
                  <a:pt x="4499171" y="2961685"/>
                  <a:pt x="4499171" y="2961685"/>
                </a:cubicBezTo>
                <a:lnTo>
                  <a:pt x="4499171" y="296168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C9C4850-595B-4122-87FD-E5F5E96D0D24}"/>
              </a:ext>
            </a:extLst>
          </p:cNvPr>
          <p:cNvSpPr/>
          <p:nvPr/>
        </p:nvSpPr>
        <p:spPr>
          <a:xfrm>
            <a:off x="2351584" y="1423084"/>
            <a:ext cx="4499171" cy="2961685"/>
          </a:xfrm>
          <a:custGeom>
            <a:avLst/>
            <a:gdLst>
              <a:gd name="connsiteX0" fmla="*/ 0 w 4499171"/>
              <a:gd name="connsiteY0" fmla="*/ 0 h 2961685"/>
              <a:gd name="connsiteX1" fmla="*/ 1116701 w 4499171"/>
              <a:gd name="connsiteY1" fmla="*/ 2144389 h 2961685"/>
              <a:gd name="connsiteX2" fmla="*/ 4499171 w 4499171"/>
              <a:gd name="connsiteY2" fmla="*/ 2961685 h 2961685"/>
              <a:gd name="connsiteX3" fmla="*/ 4499171 w 4499171"/>
              <a:gd name="connsiteY3" fmla="*/ 2961685 h 296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9171" h="2961685">
                <a:moveTo>
                  <a:pt x="0" y="0"/>
                </a:moveTo>
                <a:cubicBezTo>
                  <a:pt x="183419" y="825387"/>
                  <a:pt x="366839" y="1650775"/>
                  <a:pt x="1116701" y="2144389"/>
                </a:cubicBezTo>
                <a:cubicBezTo>
                  <a:pt x="1866563" y="2638003"/>
                  <a:pt x="4499171" y="2961685"/>
                  <a:pt x="4499171" y="2961685"/>
                </a:cubicBezTo>
                <a:lnTo>
                  <a:pt x="4499171" y="296168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C91D35-B45B-4F15-9B04-5C5C6CF4D729}"/>
              </a:ext>
            </a:extLst>
          </p:cNvPr>
          <p:cNvSpPr txBox="1"/>
          <p:nvPr/>
        </p:nvSpPr>
        <p:spPr>
          <a:xfrm>
            <a:off x="5223004" y="1287955"/>
            <a:ext cx="1745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 = p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*x +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*y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2E5FE9C-DEE4-48D0-B280-400226A99242}"/>
              </a:ext>
            </a:extLst>
          </p:cNvPr>
          <p:cNvSpPr txBox="1"/>
          <p:nvPr/>
        </p:nvSpPr>
        <p:spPr>
          <a:xfrm>
            <a:off x="8654013" y="1021691"/>
            <a:ext cx="21055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 = 200 Euro</a:t>
            </a:r>
          </a:p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= 5 Euro/apple</a:t>
            </a:r>
          </a:p>
          <a:p>
            <a:pPr algn="l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= 2 Euro/orange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C75C9E-9AC5-4440-AD3D-BC5F19866153}"/>
              </a:ext>
            </a:extLst>
          </p:cNvPr>
          <p:cNvSpPr txBox="1"/>
          <p:nvPr/>
        </p:nvSpPr>
        <p:spPr>
          <a:xfrm>
            <a:off x="381344" y="2088632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00C3AEA-28B7-44EF-B5B2-E1F0E6A7B40D}"/>
              </a:ext>
            </a:extLst>
          </p:cNvPr>
          <p:cNvSpPr/>
          <p:nvPr/>
        </p:nvSpPr>
        <p:spPr>
          <a:xfrm>
            <a:off x="900467" y="2212054"/>
            <a:ext cx="144016" cy="15989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DBC86E-D074-4F92-87CB-D61572DFF9D3}"/>
              </a:ext>
            </a:extLst>
          </p:cNvPr>
          <p:cNvSpPr txBox="1"/>
          <p:nvPr/>
        </p:nvSpPr>
        <p:spPr>
          <a:xfrm>
            <a:off x="2886411" y="5804099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C8A74FC-638B-4204-908A-0B134989359F}"/>
              </a:ext>
            </a:extLst>
          </p:cNvPr>
          <p:cNvSpPr/>
          <p:nvPr/>
        </p:nvSpPr>
        <p:spPr>
          <a:xfrm>
            <a:off x="3036579" y="5723819"/>
            <a:ext cx="144016" cy="15989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34EAC0A-53A5-476A-B61B-EA9DB382A56B}"/>
              </a:ext>
            </a:extLst>
          </p:cNvPr>
          <p:cNvCxnSpPr>
            <a:cxnSpLocks/>
            <a:stCxn id="33" idx="5"/>
            <a:endCxn id="34" idx="0"/>
          </p:cNvCxnSpPr>
          <p:nvPr/>
        </p:nvCxnSpPr>
        <p:spPr>
          <a:xfrm>
            <a:off x="1023392" y="2348530"/>
            <a:ext cx="2085195" cy="345556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131BD251-E3DE-4DD5-9C7F-309D9123F748}"/>
              </a:ext>
            </a:extLst>
          </p:cNvPr>
          <p:cNvSpPr/>
          <p:nvPr/>
        </p:nvSpPr>
        <p:spPr>
          <a:xfrm>
            <a:off x="1251330" y="2744034"/>
            <a:ext cx="144016" cy="15989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643EBC7-5158-48AB-9D63-5C70B1CAF142}"/>
              </a:ext>
            </a:extLst>
          </p:cNvPr>
          <p:cNvSpPr/>
          <p:nvPr/>
        </p:nvSpPr>
        <p:spPr>
          <a:xfrm>
            <a:off x="1268721" y="2261675"/>
            <a:ext cx="4499171" cy="2961685"/>
          </a:xfrm>
          <a:custGeom>
            <a:avLst/>
            <a:gdLst>
              <a:gd name="connsiteX0" fmla="*/ 0 w 4499171"/>
              <a:gd name="connsiteY0" fmla="*/ 0 h 2961685"/>
              <a:gd name="connsiteX1" fmla="*/ 1116701 w 4499171"/>
              <a:gd name="connsiteY1" fmla="*/ 2144389 h 2961685"/>
              <a:gd name="connsiteX2" fmla="*/ 4499171 w 4499171"/>
              <a:gd name="connsiteY2" fmla="*/ 2961685 h 2961685"/>
              <a:gd name="connsiteX3" fmla="*/ 4499171 w 4499171"/>
              <a:gd name="connsiteY3" fmla="*/ 2961685 h 296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9171" h="2961685">
                <a:moveTo>
                  <a:pt x="0" y="0"/>
                </a:moveTo>
                <a:cubicBezTo>
                  <a:pt x="183419" y="825387"/>
                  <a:pt x="366839" y="1650775"/>
                  <a:pt x="1116701" y="2144389"/>
                </a:cubicBezTo>
                <a:cubicBezTo>
                  <a:pt x="1866563" y="2638003"/>
                  <a:pt x="4499171" y="2961685"/>
                  <a:pt x="4499171" y="2961685"/>
                </a:cubicBezTo>
                <a:lnTo>
                  <a:pt x="4499171" y="2961685"/>
                </a:ln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D08787F-59F4-4446-9D9A-53C63395735C}"/>
              </a:ext>
            </a:extLst>
          </p:cNvPr>
          <p:cNvSpPr/>
          <p:nvPr/>
        </p:nvSpPr>
        <p:spPr>
          <a:xfrm>
            <a:off x="1462995" y="3068960"/>
            <a:ext cx="144016" cy="15989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549E202-FA6B-4BBE-9C78-99C350303AFB}"/>
              </a:ext>
            </a:extLst>
          </p:cNvPr>
          <p:cNvSpPr txBox="1"/>
          <p:nvPr/>
        </p:nvSpPr>
        <p:spPr>
          <a:xfrm>
            <a:off x="1302464" y="2508865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C1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36AAF0D-D31D-48DB-8402-17173A6C2889}"/>
              </a:ext>
            </a:extLst>
          </p:cNvPr>
          <p:cNvSpPr txBox="1"/>
          <p:nvPr/>
        </p:nvSpPr>
        <p:spPr>
          <a:xfrm>
            <a:off x="1476049" y="2810970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C2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9910456E-D61E-48B6-87F3-AA2AC3189D9E}"/>
              </a:ext>
            </a:extLst>
          </p:cNvPr>
          <p:cNvSpPr/>
          <p:nvPr/>
        </p:nvSpPr>
        <p:spPr>
          <a:xfrm>
            <a:off x="1336373" y="2144394"/>
            <a:ext cx="4499171" cy="2961685"/>
          </a:xfrm>
          <a:custGeom>
            <a:avLst/>
            <a:gdLst>
              <a:gd name="connsiteX0" fmla="*/ 0 w 4499171"/>
              <a:gd name="connsiteY0" fmla="*/ 0 h 2961685"/>
              <a:gd name="connsiteX1" fmla="*/ 1116701 w 4499171"/>
              <a:gd name="connsiteY1" fmla="*/ 2144389 h 2961685"/>
              <a:gd name="connsiteX2" fmla="*/ 4499171 w 4499171"/>
              <a:gd name="connsiteY2" fmla="*/ 2961685 h 2961685"/>
              <a:gd name="connsiteX3" fmla="*/ 4499171 w 4499171"/>
              <a:gd name="connsiteY3" fmla="*/ 2961685 h 296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9171" h="2961685">
                <a:moveTo>
                  <a:pt x="0" y="0"/>
                </a:moveTo>
                <a:cubicBezTo>
                  <a:pt x="183419" y="825387"/>
                  <a:pt x="366839" y="1650775"/>
                  <a:pt x="1116701" y="2144389"/>
                </a:cubicBezTo>
                <a:cubicBezTo>
                  <a:pt x="1866563" y="2638003"/>
                  <a:pt x="4499171" y="2961685"/>
                  <a:pt x="4499171" y="2961685"/>
                </a:cubicBezTo>
                <a:lnTo>
                  <a:pt x="4499171" y="2961685"/>
                </a:lnTo>
              </a:path>
            </a:pathLst>
          </a:cu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A284B7D-7525-42D4-8336-B9E92E6B9246}"/>
              </a:ext>
            </a:extLst>
          </p:cNvPr>
          <p:cNvSpPr/>
          <p:nvPr/>
        </p:nvSpPr>
        <p:spPr>
          <a:xfrm>
            <a:off x="1804859" y="3610217"/>
            <a:ext cx="144016" cy="15989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CDA59F2-304C-4999-8982-EDC89AC8C957}"/>
              </a:ext>
            </a:extLst>
          </p:cNvPr>
          <p:cNvSpPr txBox="1"/>
          <p:nvPr/>
        </p:nvSpPr>
        <p:spPr>
          <a:xfrm>
            <a:off x="1812717" y="3313130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C3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62AD04C-C7D4-4E97-B637-5AED6F8631F1}"/>
              </a:ext>
            </a:extLst>
          </p:cNvPr>
          <p:cNvSpPr txBox="1"/>
          <p:nvPr/>
        </p:nvSpPr>
        <p:spPr>
          <a:xfrm>
            <a:off x="5217812" y="2248886"/>
            <a:ext cx="1996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y = B/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 p</a:t>
            </a:r>
            <a:r>
              <a:rPr lang="en-US" sz="2000" baseline="-250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2000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000" baseline="-25000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*x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83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45" grpId="0" animBg="1"/>
      <p:bldP spid="4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2: Efficiency of factor use (efficiency line and production-possibility frontier)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186818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3: Optimal composition of production (consumer sovereignty)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095109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Equilibrium: Market clearing and social welfare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267469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theorems of welfare economics 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Theorem 1:</a:t>
            </a:r>
            <a:br>
              <a:rPr lang="en-US" dirty="0"/>
            </a:br>
            <a:r>
              <a:rPr lang="en-US" dirty="0"/>
              <a:t>Competitive markets tend toward an efficient allocation of resources (= fulfill criteria 1 to 3)</a:t>
            </a:r>
          </a:p>
          <a:p>
            <a:endParaRPr lang="en-US" dirty="0"/>
          </a:p>
          <a:p>
            <a:r>
              <a:rPr lang="en-US" b="1" dirty="0"/>
              <a:t>Theorem 2:</a:t>
            </a:r>
            <a:br>
              <a:rPr lang="en-US" dirty="0"/>
            </a:br>
            <a:r>
              <a:rPr lang="en-US" dirty="0"/>
              <a:t>Any particular Pareto-efficient outcome can be achieved via lump-sum wealth redistributions and then letting the market take over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020021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markets’ navigation system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5F97C-A81F-456B-AE42-75D35FD68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Prices as universal information carriers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997959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income distribution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00907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Flexible adjustment to changing conditions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415701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Technological progress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8449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843BC-D4E9-417C-B62D-E53A9EC33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Economics as a coordination problem (O'Driscoll)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92ECC-1256-45BD-81F0-AB1157043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Humans as social animals/division of labor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Analysis of alternative coordination mechanisms</a:t>
            </a:r>
            <a:br>
              <a:rPr lang="en-US" dirty="0"/>
            </a:br>
            <a:r>
              <a:rPr lang="en-US" dirty="0"/>
              <a:t>(markets vs. hierarchies)</a:t>
            </a:r>
            <a:endParaRPr lang="de-DE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8CCB3D80-D1A6-4888-90E0-94BC74554BF0}"/>
              </a:ext>
            </a:extLst>
          </p:cNvPr>
          <p:cNvSpPr/>
          <p:nvPr/>
        </p:nvSpPr>
        <p:spPr>
          <a:xfrm>
            <a:off x="5771964" y="3068960"/>
            <a:ext cx="648072" cy="936104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202682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process view: Product life cycle (market phases)</a:t>
            </a:r>
            <a:br>
              <a:rPr lang="en-US" dirty="0"/>
            </a:br>
            <a:r>
              <a:rPr lang="en-US" sz="1200" b="0" dirty="0"/>
              <a:t>Ernst </a:t>
            </a:r>
            <a:r>
              <a:rPr lang="en-US" sz="1200" b="0" dirty="0" err="1"/>
              <a:t>Heuß</a:t>
            </a:r>
            <a:r>
              <a:rPr lang="en-US" sz="1200" b="0" dirty="0"/>
              <a:t> (1965): Allgemeine </a:t>
            </a:r>
            <a:r>
              <a:rPr lang="en-US" sz="1200" b="0" dirty="0" err="1"/>
              <a:t>Markttheorie</a:t>
            </a:r>
            <a:endParaRPr lang="en-US" sz="1200" b="0" dirty="0"/>
          </a:p>
        </p:txBody>
      </p:sp>
      <p:grpSp>
        <p:nvGrpSpPr>
          <p:cNvPr id="10" name="Group 9"/>
          <p:cNvGrpSpPr/>
          <p:nvPr/>
        </p:nvGrpSpPr>
        <p:grpSpPr>
          <a:xfrm>
            <a:off x="2567608" y="1484784"/>
            <a:ext cx="6768752" cy="3096344"/>
            <a:chOff x="1259632" y="1484784"/>
            <a:chExt cx="6768752" cy="2448272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259632" y="3933056"/>
              <a:ext cx="6768752" cy="0"/>
            </a:xfrm>
            <a:prstGeom prst="straightConnector1">
              <a:avLst/>
            </a:prstGeom>
            <a:ln w="1905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1259632" y="1484784"/>
              <a:ext cx="0" cy="2448272"/>
            </a:xfrm>
            <a:prstGeom prst="straightConnector1">
              <a:avLst/>
            </a:prstGeom>
            <a:ln w="1905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reeform: Shape 10"/>
          <p:cNvSpPr/>
          <p:nvPr/>
        </p:nvSpPr>
        <p:spPr>
          <a:xfrm>
            <a:off x="2711624" y="1921841"/>
            <a:ext cx="6408712" cy="2575022"/>
          </a:xfrm>
          <a:custGeom>
            <a:avLst/>
            <a:gdLst>
              <a:gd name="connsiteX0" fmla="*/ 0 w 6011917"/>
              <a:gd name="connsiteY0" fmla="*/ 2831445 h 2831445"/>
              <a:gd name="connsiteX1" fmla="*/ 1387365 w 6011917"/>
              <a:gd name="connsiteY1" fmla="*/ 2200824 h 2831445"/>
              <a:gd name="connsiteX2" fmla="*/ 3184634 w 6011917"/>
              <a:gd name="connsiteY2" fmla="*/ 245900 h 2831445"/>
              <a:gd name="connsiteX3" fmla="*/ 4771696 w 6011917"/>
              <a:gd name="connsiteY3" fmla="*/ 67224 h 2831445"/>
              <a:gd name="connsiteX4" fmla="*/ 5696607 w 6011917"/>
              <a:gd name="connsiteY4" fmla="*/ 603252 h 2831445"/>
              <a:gd name="connsiteX5" fmla="*/ 6011917 w 6011917"/>
              <a:gd name="connsiteY5" fmla="*/ 666314 h 2831445"/>
              <a:gd name="connsiteX0" fmla="*/ 0 w 5696607"/>
              <a:gd name="connsiteY0" fmla="*/ 2831445 h 2831445"/>
              <a:gd name="connsiteX1" fmla="*/ 1387365 w 5696607"/>
              <a:gd name="connsiteY1" fmla="*/ 2200824 h 2831445"/>
              <a:gd name="connsiteX2" fmla="*/ 3184634 w 5696607"/>
              <a:gd name="connsiteY2" fmla="*/ 245900 h 2831445"/>
              <a:gd name="connsiteX3" fmla="*/ 4771696 w 5696607"/>
              <a:gd name="connsiteY3" fmla="*/ 67224 h 2831445"/>
              <a:gd name="connsiteX4" fmla="*/ 5696607 w 5696607"/>
              <a:gd name="connsiteY4" fmla="*/ 603252 h 2831445"/>
              <a:gd name="connsiteX0" fmla="*/ 0 w 5696607"/>
              <a:gd name="connsiteY0" fmla="*/ 2851664 h 2851664"/>
              <a:gd name="connsiteX1" fmla="*/ 1387365 w 5696607"/>
              <a:gd name="connsiteY1" fmla="*/ 2221043 h 2851664"/>
              <a:gd name="connsiteX2" fmla="*/ 3184634 w 5696607"/>
              <a:gd name="connsiteY2" fmla="*/ 266119 h 2851664"/>
              <a:gd name="connsiteX3" fmla="*/ 4771696 w 5696607"/>
              <a:gd name="connsiteY3" fmla="*/ 55912 h 2851664"/>
              <a:gd name="connsiteX4" fmla="*/ 5696607 w 5696607"/>
              <a:gd name="connsiteY4" fmla="*/ 623471 h 2851664"/>
              <a:gd name="connsiteX0" fmla="*/ 0 w 5696607"/>
              <a:gd name="connsiteY0" fmla="*/ 2850588 h 2850588"/>
              <a:gd name="connsiteX1" fmla="*/ 1692165 w 5696607"/>
              <a:gd name="connsiteY1" fmla="*/ 2198947 h 2850588"/>
              <a:gd name="connsiteX2" fmla="*/ 3184634 w 5696607"/>
              <a:gd name="connsiteY2" fmla="*/ 265043 h 2850588"/>
              <a:gd name="connsiteX3" fmla="*/ 4771696 w 5696607"/>
              <a:gd name="connsiteY3" fmla="*/ 54836 h 2850588"/>
              <a:gd name="connsiteX4" fmla="*/ 5696607 w 5696607"/>
              <a:gd name="connsiteY4" fmla="*/ 622395 h 2850588"/>
              <a:gd name="connsiteX0" fmla="*/ 0 w 5696607"/>
              <a:gd name="connsiteY0" fmla="*/ 2799590 h 2799590"/>
              <a:gd name="connsiteX1" fmla="*/ 1692165 w 5696607"/>
              <a:gd name="connsiteY1" fmla="*/ 2147949 h 2799590"/>
              <a:gd name="connsiteX2" fmla="*/ 3037489 w 5696607"/>
              <a:gd name="connsiteY2" fmla="*/ 424251 h 2799590"/>
              <a:gd name="connsiteX3" fmla="*/ 4771696 w 5696607"/>
              <a:gd name="connsiteY3" fmla="*/ 3838 h 2799590"/>
              <a:gd name="connsiteX4" fmla="*/ 5696607 w 5696607"/>
              <a:gd name="connsiteY4" fmla="*/ 571397 h 2799590"/>
              <a:gd name="connsiteX0" fmla="*/ 0 w 5696607"/>
              <a:gd name="connsiteY0" fmla="*/ 2837352 h 2837352"/>
              <a:gd name="connsiteX1" fmla="*/ 1692165 w 5696607"/>
              <a:gd name="connsiteY1" fmla="*/ 2185711 h 2837352"/>
              <a:gd name="connsiteX2" fmla="*/ 3153103 w 5696607"/>
              <a:gd name="connsiteY2" fmla="*/ 283338 h 2837352"/>
              <a:gd name="connsiteX3" fmla="*/ 4771696 w 5696607"/>
              <a:gd name="connsiteY3" fmla="*/ 41600 h 2837352"/>
              <a:gd name="connsiteX4" fmla="*/ 5696607 w 5696607"/>
              <a:gd name="connsiteY4" fmla="*/ 609159 h 2837352"/>
              <a:gd name="connsiteX0" fmla="*/ 0 w 5696607"/>
              <a:gd name="connsiteY0" fmla="*/ 2808117 h 2808117"/>
              <a:gd name="connsiteX1" fmla="*/ 1692165 w 5696607"/>
              <a:gd name="connsiteY1" fmla="*/ 2156476 h 2808117"/>
              <a:gd name="connsiteX2" fmla="*/ 3195145 w 5696607"/>
              <a:gd name="connsiteY2" fmla="*/ 359206 h 2808117"/>
              <a:gd name="connsiteX3" fmla="*/ 4771696 w 5696607"/>
              <a:gd name="connsiteY3" fmla="*/ 12365 h 2808117"/>
              <a:gd name="connsiteX4" fmla="*/ 5696607 w 5696607"/>
              <a:gd name="connsiteY4" fmla="*/ 579924 h 2808117"/>
              <a:gd name="connsiteX0" fmla="*/ 0 w 5696607"/>
              <a:gd name="connsiteY0" fmla="*/ 2927811 h 2927811"/>
              <a:gd name="connsiteX1" fmla="*/ 1692165 w 5696607"/>
              <a:gd name="connsiteY1" fmla="*/ 2276170 h 2927811"/>
              <a:gd name="connsiteX2" fmla="*/ 3195145 w 5696607"/>
              <a:gd name="connsiteY2" fmla="*/ 478900 h 2927811"/>
              <a:gd name="connsiteX3" fmla="*/ 4698124 w 5696607"/>
              <a:gd name="connsiteY3" fmla="*/ 5935 h 2927811"/>
              <a:gd name="connsiteX4" fmla="*/ 5696607 w 5696607"/>
              <a:gd name="connsiteY4" fmla="*/ 699618 h 2927811"/>
              <a:gd name="connsiteX0" fmla="*/ 0 w 5696607"/>
              <a:gd name="connsiteY0" fmla="*/ 2948316 h 2948316"/>
              <a:gd name="connsiteX1" fmla="*/ 1692165 w 5696607"/>
              <a:gd name="connsiteY1" fmla="*/ 2296675 h 2948316"/>
              <a:gd name="connsiteX2" fmla="*/ 3195145 w 5696607"/>
              <a:gd name="connsiteY2" fmla="*/ 499405 h 2948316"/>
              <a:gd name="connsiteX3" fmla="*/ 4572000 w 5696607"/>
              <a:gd name="connsiteY3" fmla="*/ 5420 h 2948316"/>
              <a:gd name="connsiteX4" fmla="*/ 5696607 w 5696607"/>
              <a:gd name="connsiteY4" fmla="*/ 720123 h 2948316"/>
              <a:gd name="connsiteX0" fmla="*/ 0 w 5696607"/>
              <a:gd name="connsiteY0" fmla="*/ 2944827 h 2944827"/>
              <a:gd name="connsiteX1" fmla="*/ 1692165 w 5696607"/>
              <a:gd name="connsiteY1" fmla="*/ 2293186 h 2944827"/>
              <a:gd name="connsiteX2" fmla="*/ 3195145 w 5696607"/>
              <a:gd name="connsiteY2" fmla="*/ 569489 h 2944827"/>
              <a:gd name="connsiteX3" fmla="*/ 4572000 w 5696607"/>
              <a:gd name="connsiteY3" fmla="*/ 1931 h 2944827"/>
              <a:gd name="connsiteX4" fmla="*/ 5696607 w 5696607"/>
              <a:gd name="connsiteY4" fmla="*/ 716634 h 2944827"/>
              <a:gd name="connsiteX0" fmla="*/ 0 w 5644056"/>
              <a:gd name="connsiteY0" fmla="*/ 2944354 h 2944354"/>
              <a:gd name="connsiteX1" fmla="*/ 1692165 w 5644056"/>
              <a:gd name="connsiteY1" fmla="*/ 2292713 h 2944354"/>
              <a:gd name="connsiteX2" fmla="*/ 3195145 w 5644056"/>
              <a:gd name="connsiteY2" fmla="*/ 569016 h 2944354"/>
              <a:gd name="connsiteX3" fmla="*/ 4572000 w 5644056"/>
              <a:gd name="connsiteY3" fmla="*/ 1458 h 2944354"/>
              <a:gd name="connsiteX4" fmla="*/ 5644056 w 5644056"/>
              <a:gd name="connsiteY4" fmla="*/ 411361 h 294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4056" h="2944354">
                <a:moveTo>
                  <a:pt x="0" y="2944354"/>
                </a:moveTo>
                <a:cubicBezTo>
                  <a:pt x="428296" y="2844505"/>
                  <a:pt x="1159641" y="2688603"/>
                  <a:pt x="1692165" y="2292713"/>
                </a:cubicBezTo>
                <a:cubicBezTo>
                  <a:pt x="2224689" y="1896823"/>
                  <a:pt x="2715173" y="950892"/>
                  <a:pt x="3195145" y="569016"/>
                </a:cubicBezTo>
                <a:cubicBezTo>
                  <a:pt x="3675118" y="187140"/>
                  <a:pt x="4163848" y="27734"/>
                  <a:pt x="4572000" y="1458"/>
                </a:cubicBezTo>
                <a:cubicBezTo>
                  <a:pt x="4980152" y="-24818"/>
                  <a:pt x="5437353" y="311513"/>
                  <a:pt x="5644056" y="411361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Box 11"/>
          <p:cNvSpPr txBox="1"/>
          <p:nvPr/>
        </p:nvSpPr>
        <p:spPr>
          <a:xfrm>
            <a:off x="9374094" y="439646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2266" y="1183177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sales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367808" y="1552510"/>
            <a:ext cx="0" cy="3028619"/>
          </a:xfrm>
          <a:prstGeom prst="line">
            <a:avLst/>
          </a:prstGeom>
          <a:ln w="1905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240016" y="1552510"/>
            <a:ext cx="0" cy="3028619"/>
          </a:xfrm>
          <a:prstGeom prst="line">
            <a:avLst/>
          </a:prstGeom>
          <a:ln w="1905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256240" y="1552510"/>
            <a:ext cx="0" cy="3028619"/>
          </a:xfrm>
          <a:prstGeom prst="line">
            <a:avLst/>
          </a:prstGeom>
          <a:ln w="1905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00047" y="1487701"/>
            <a:ext cx="1741887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experimentation</a:t>
            </a:r>
            <a:endParaRPr lang="de-DE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93685" y="1487701"/>
            <a:ext cx="1820455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expansion</a:t>
            </a:r>
            <a:endParaRPr lang="de-DE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40014" y="1487701"/>
            <a:ext cx="199034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maturity</a:t>
            </a:r>
            <a:endParaRPr lang="de-DE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82120" y="1487702"/>
            <a:ext cx="1558296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stagnation/</a:t>
            </a:r>
            <a:b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decline</a:t>
            </a:r>
            <a:endParaRPr lang="de-DE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Isosceles Triangle 21"/>
          <p:cNvSpPr/>
          <p:nvPr/>
        </p:nvSpPr>
        <p:spPr>
          <a:xfrm>
            <a:off x="2600047" y="4941168"/>
            <a:ext cx="6774047" cy="1224136"/>
          </a:xfrm>
          <a:prstGeom prst="triangle">
            <a:avLst>
              <a:gd name="adj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Isosceles Triangle 22"/>
          <p:cNvSpPr/>
          <p:nvPr/>
        </p:nvSpPr>
        <p:spPr>
          <a:xfrm flipH="1" flipV="1">
            <a:off x="2600047" y="4885652"/>
            <a:ext cx="6774047" cy="1224136"/>
          </a:xfrm>
          <a:prstGeom prst="triangle">
            <a:avLst>
              <a:gd name="adj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TextBox 23"/>
          <p:cNvSpPr txBox="1"/>
          <p:nvPr/>
        </p:nvSpPr>
        <p:spPr>
          <a:xfrm>
            <a:off x="7239727" y="4888082"/>
            <a:ext cx="2134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Static efficiency</a:t>
            </a: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67609" y="5712344"/>
            <a:ext cx="2530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Dynamic efficiency</a:t>
            </a:r>
            <a:endParaRPr lang="de-DE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02401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Impossibility of calculation under Socialism (Mises)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4C6C3-D69F-4E6D-A7E1-6C34A457E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Revealed preferences (interface to subjective valuations)</a:t>
            </a:r>
          </a:p>
          <a:p>
            <a:r>
              <a:rPr lang="en-US" dirty="0"/>
              <a:t>Private property and incentives for performance and risk taking</a:t>
            </a:r>
          </a:p>
          <a:p>
            <a:pPr>
              <a:buFont typeface="Wingdings" panose="05000000000000000000" pitchFamily="2" charset="2"/>
              <a:buChar char="ð"/>
            </a:pPr>
            <a:r>
              <a:rPr lang="en-US" b="1" dirty="0"/>
              <a:t>Market prices cannot be simulated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74070836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noProof="0" dirty="0"/>
              <a:t>Outline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>
                <a:solidFill>
                  <a:schemeClr val="bg1">
                    <a:lumMod val="50000"/>
                  </a:schemeClr>
                </a:solidFill>
              </a:rPr>
              <a:t>Introduction and Overview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>
                <a:solidFill>
                  <a:schemeClr val="bg1">
                    <a:lumMod val="50000"/>
                  </a:schemeClr>
                </a:solidFill>
              </a:rPr>
              <a:t>Human Action and Social Coordination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dirty="0">
                <a:solidFill>
                  <a:schemeClr val="bg1">
                    <a:lumMod val="50000"/>
                  </a:schemeClr>
                </a:solidFill>
              </a:rPr>
              <a:t>Economic Order and Principles of Policy Making</a:t>
            </a:r>
            <a:endParaRPr lang="en-US" altLang="de-DE" noProof="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spcAft>
                <a:spcPts val="0"/>
              </a:spcAft>
              <a:buFontTx/>
              <a:buAutoNum type="arabicPeriod"/>
            </a:pPr>
            <a:r>
              <a:rPr lang="en-US" altLang="de-DE" b="1" noProof="0" dirty="0"/>
              <a:t>Market Mechanisms and Government Interventions</a:t>
            </a:r>
          </a:p>
          <a:p>
            <a:pPr marL="857250" lvl="1" indent="-457200">
              <a:spcAft>
                <a:spcPts val="0"/>
              </a:spcAft>
              <a:buFont typeface="+mj-lt"/>
              <a:buAutoNum type="alphaLcParenR"/>
            </a:pPr>
            <a:r>
              <a:rPr lang="en-US" altLang="de-DE" dirty="0"/>
              <a:t>Market-based coordination and welfare economics</a:t>
            </a:r>
          </a:p>
          <a:p>
            <a:pPr marL="857250" lvl="1" indent="-457200">
              <a:spcAft>
                <a:spcPts val="0"/>
              </a:spcAft>
              <a:buFont typeface="+mj-lt"/>
              <a:buAutoNum type="alphaLcParenR"/>
            </a:pPr>
            <a:r>
              <a:rPr lang="en-US" altLang="de-DE" b="1" dirty="0"/>
              <a:t>Price controls</a:t>
            </a:r>
          </a:p>
          <a:p>
            <a:pPr marL="857250" lvl="1" indent="-457200">
              <a:spcAft>
                <a:spcPts val="600"/>
              </a:spcAft>
              <a:buFont typeface="+mj-lt"/>
              <a:buAutoNum type="alphaLcParenR"/>
            </a:pPr>
            <a:r>
              <a:rPr lang="en-US" altLang="de-DE" dirty="0"/>
              <a:t>Taxes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dirty="0">
                <a:solidFill>
                  <a:schemeClr val="bg1">
                    <a:lumMod val="50000"/>
                  </a:schemeClr>
                </a:solidFill>
              </a:rPr>
              <a:t>Externalities and Public Goods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>
                <a:solidFill>
                  <a:schemeClr val="bg1">
                    <a:lumMod val="50000"/>
                  </a:schemeClr>
                </a:solidFill>
              </a:rPr>
              <a:t>Competition and Antitrust Policy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dirty="0">
                <a:solidFill>
                  <a:schemeClr val="bg1">
                    <a:lumMod val="50000"/>
                  </a:schemeClr>
                </a:solidFill>
              </a:rPr>
              <a:t>Information Deficiencies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>
                <a:solidFill>
                  <a:schemeClr val="bg1">
                    <a:lumMod val="50000"/>
                  </a:schemeClr>
                </a:solidFill>
              </a:rPr>
              <a:t>Redistribution and Social Policy</a:t>
            </a:r>
          </a:p>
        </p:txBody>
      </p:sp>
    </p:spTree>
    <p:extLst>
      <p:ext uri="{BB962C8B-B14F-4D97-AF65-F5344CB8AC3E}">
        <p14:creationId xmlns:p14="http://schemas.microsoft.com/office/powerpoint/2010/main" val="144220488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ceilings and market outcomes (example: rent controls)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846002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floors and market outcomes (example: minimum wages)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278899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Escaping price controls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455508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FE990-BFA0-42F1-822C-E68EA68B6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price controls: Fixing Capacities</a:t>
            </a:r>
          </a:p>
        </p:txBody>
      </p:sp>
    </p:spTree>
    <p:extLst>
      <p:ext uri="{BB962C8B-B14F-4D97-AF65-F5344CB8AC3E}">
        <p14:creationId xmlns:p14="http://schemas.microsoft.com/office/powerpoint/2010/main" val="207731710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D5B51-46B8-41F9-B51E-DA1FA4AAB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The NYC Uber effect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03779D-140E-45CC-9D11-E8CA8B8F0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5" y="1124744"/>
            <a:ext cx="7918276" cy="48491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99DB3B-6AE9-43DA-BDCA-2B044F1E1EBD}"/>
              </a:ext>
            </a:extLst>
          </p:cNvPr>
          <p:cNvSpPr txBox="1"/>
          <p:nvPr/>
        </p:nvSpPr>
        <p:spPr>
          <a:xfrm>
            <a:off x="627146" y="6031122"/>
            <a:ext cx="68632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Source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 Mark J. Perry,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Schumpeterian creative destruction — the rise of Uber and the great taxicab collapse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4486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noProof="0" dirty="0"/>
              <a:t>Outline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>
                <a:solidFill>
                  <a:schemeClr val="bg1">
                    <a:lumMod val="50000"/>
                  </a:schemeClr>
                </a:solidFill>
              </a:rPr>
              <a:t>Introduction and Overview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>
                <a:solidFill>
                  <a:schemeClr val="bg1">
                    <a:lumMod val="50000"/>
                  </a:schemeClr>
                </a:solidFill>
              </a:rPr>
              <a:t>Human Action and Social Coordination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dirty="0">
                <a:solidFill>
                  <a:schemeClr val="bg1">
                    <a:lumMod val="50000"/>
                  </a:schemeClr>
                </a:solidFill>
              </a:rPr>
              <a:t>Economic Order and Principles of Policy Making</a:t>
            </a:r>
            <a:endParaRPr lang="en-US" altLang="de-DE" noProof="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spcAft>
                <a:spcPts val="0"/>
              </a:spcAft>
              <a:buFontTx/>
              <a:buAutoNum type="arabicPeriod"/>
            </a:pPr>
            <a:r>
              <a:rPr lang="en-US" altLang="de-DE" b="1" noProof="0" dirty="0"/>
              <a:t>Market Mechanisms and Government Interventions</a:t>
            </a:r>
          </a:p>
          <a:p>
            <a:pPr marL="857250" lvl="1" indent="-457200">
              <a:spcAft>
                <a:spcPts val="0"/>
              </a:spcAft>
              <a:buFont typeface="+mj-lt"/>
              <a:buAutoNum type="alphaLcParenR"/>
            </a:pPr>
            <a:r>
              <a:rPr lang="en-US" altLang="de-DE" dirty="0"/>
              <a:t>Market-based coordination and welfare economics</a:t>
            </a:r>
          </a:p>
          <a:p>
            <a:pPr marL="857250" lvl="1" indent="-457200">
              <a:spcAft>
                <a:spcPts val="0"/>
              </a:spcAft>
              <a:buFont typeface="+mj-lt"/>
              <a:buAutoNum type="alphaLcParenR"/>
            </a:pPr>
            <a:r>
              <a:rPr lang="en-US" altLang="de-DE" dirty="0"/>
              <a:t>Price controls</a:t>
            </a:r>
          </a:p>
          <a:p>
            <a:pPr marL="857250" lvl="1" indent="-457200">
              <a:spcAft>
                <a:spcPts val="600"/>
              </a:spcAft>
              <a:buFont typeface="+mj-lt"/>
              <a:buAutoNum type="alphaLcParenR"/>
            </a:pPr>
            <a:r>
              <a:rPr lang="en-US" altLang="de-DE" b="1" dirty="0"/>
              <a:t>Taxes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dirty="0">
                <a:solidFill>
                  <a:schemeClr val="bg1">
                    <a:lumMod val="50000"/>
                  </a:schemeClr>
                </a:solidFill>
              </a:rPr>
              <a:t>Externalities and Public Goods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>
                <a:solidFill>
                  <a:schemeClr val="bg1">
                    <a:lumMod val="50000"/>
                  </a:schemeClr>
                </a:solidFill>
              </a:rPr>
              <a:t>Competition and Antitrust Policy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dirty="0">
                <a:solidFill>
                  <a:schemeClr val="bg1">
                    <a:lumMod val="50000"/>
                  </a:schemeClr>
                </a:solidFill>
              </a:rPr>
              <a:t>Information Deficiencies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de-DE" noProof="0" dirty="0">
                <a:solidFill>
                  <a:schemeClr val="bg1">
                    <a:lumMod val="50000"/>
                  </a:schemeClr>
                </a:solidFill>
              </a:rPr>
              <a:t>Redistribution and Social Policy</a:t>
            </a:r>
          </a:p>
        </p:txBody>
      </p:sp>
    </p:spTree>
    <p:extLst>
      <p:ext uri="{BB962C8B-B14F-4D97-AF65-F5344CB8AC3E}">
        <p14:creationId xmlns:p14="http://schemas.microsoft.com/office/powerpoint/2010/main" val="54962300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Taxes on sellers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229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and bad economics</a:t>
            </a:r>
            <a:endParaRPr lang="en-US" sz="1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806" y="1844823"/>
            <a:ext cx="4716000" cy="410423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The bad economist sees only …</a:t>
            </a:r>
          </a:p>
          <a:p>
            <a:pPr lvl="1"/>
            <a:r>
              <a:rPr lang="en-US" dirty="0"/>
              <a:t>… what immediately strikes the eye.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… the direct consequences of a proposed course.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… what the effect of a given policy has been or will be on one particular group</a:t>
            </a:r>
            <a:r>
              <a:rPr lang="de-DE" dirty="0"/>
              <a:t>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168008" y="1196752"/>
            <a:ext cx="4042792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384032" y="1844824"/>
            <a:ext cx="4716000" cy="410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b="1" kern="0" dirty="0">
                <a:solidFill>
                  <a:srgbClr val="00B050"/>
                </a:solidFill>
              </a:rPr>
              <a:t>The good economist also …</a:t>
            </a:r>
          </a:p>
          <a:p>
            <a:pPr lvl="1"/>
            <a:r>
              <a:rPr lang="en-US" kern="0" dirty="0"/>
              <a:t>… looks beyond.</a:t>
            </a:r>
            <a:br>
              <a:rPr lang="en-US" kern="0" dirty="0"/>
            </a:br>
            <a:endParaRPr lang="en-US" kern="0" dirty="0"/>
          </a:p>
          <a:p>
            <a:pPr lvl="1"/>
            <a:r>
              <a:rPr lang="en-US" kern="0" dirty="0"/>
              <a:t>… looks at the larger and indirect consequences.</a:t>
            </a:r>
          </a:p>
          <a:p>
            <a:pPr lvl="1"/>
            <a:endParaRPr lang="en-US" kern="0" dirty="0"/>
          </a:p>
          <a:p>
            <a:pPr lvl="1"/>
            <a:r>
              <a:rPr lang="en-US" kern="0" dirty="0"/>
              <a:t>… inquires what the effect of the policy will be on all groups.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5A3AA-CE12-45AA-9F2B-0A19519F4964}"/>
              </a:ext>
            </a:extLst>
          </p:cNvPr>
          <p:cNvSpPr txBox="1"/>
          <p:nvPr/>
        </p:nvSpPr>
        <p:spPr>
          <a:xfrm>
            <a:off x="767408" y="5818163"/>
            <a:ext cx="1942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Source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H. Hazlitt (2008)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30829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Taxes on buyers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500091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Elasticity and tax incidence: Who really pays the tax?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353667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Excess burden (deadweight loss) of taxation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892184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Laffer</a:t>
            </a:r>
            <a:r>
              <a:rPr lang="en-US" dirty="0"/>
              <a:t> curve: Tax rates vs. tax revenues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494055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 burden</a:t>
            </a:r>
            <a:endParaRPr lang="de-DE" dirty="0"/>
          </a:p>
        </p:txBody>
      </p:sp>
      <p:pic>
        <p:nvPicPr>
          <p:cNvPr id="1026" name="Picture 2" descr="O livro de Leôncio tem 2,10 metros de altura por 1,4 metros de largura.  (Foto: Divulgação/Fabiana Aragão)">
            <a:extLst>
              <a:ext uri="{FF2B5EF4-FFF2-40B4-BE49-F238E27FC236}">
                <a16:creationId xmlns:a16="http://schemas.microsoft.com/office/drawing/2014/main" id="{F9D4F9F6-D7A0-444D-903C-9CA6631A6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00" y="1192679"/>
            <a:ext cx="6393904" cy="479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A5D3B8-D8CE-4714-B292-60D1CAC097D2}"/>
              </a:ext>
            </a:extLst>
          </p:cNvPr>
          <p:cNvSpPr txBox="1"/>
          <p:nvPr/>
        </p:nvSpPr>
        <p:spPr>
          <a:xfrm>
            <a:off x="638201" y="6019791"/>
            <a:ext cx="8814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Source: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http://g1.globo.com/minas-gerais/noticia/2014/03/em-protesto-complexidade-de-leis-advogado-lanca-livro-de-75-toneladas.html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EDA326-F619-4050-81A0-7A689B63B7BD}"/>
              </a:ext>
            </a:extLst>
          </p:cNvPr>
          <p:cNvSpPr txBox="1"/>
          <p:nvPr/>
        </p:nvSpPr>
        <p:spPr>
          <a:xfrm>
            <a:off x="7129130" y="1190422"/>
            <a:ext cx="4871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Printout of all Brazilian tax laws (as of 2014)</a:t>
            </a:r>
          </a:p>
        </p:txBody>
      </p:sp>
    </p:spTree>
    <p:extLst>
      <p:ext uri="{BB962C8B-B14F-4D97-AF65-F5344CB8AC3E}">
        <p14:creationId xmlns:p14="http://schemas.microsoft.com/office/powerpoint/2010/main" val="140034844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tax rates vs. average tax rates</a:t>
            </a:r>
            <a:endParaRPr lang="de-DE" dirty="0"/>
          </a:p>
        </p:txBody>
      </p:sp>
      <p:pic>
        <p:nvPicPr>
          <p:cNvPr id="1026" name="Picture 2" descr="Bildergebnis für marginal vs. average tax rates">
            <a:extLst>
              <a:ext uri="{FF2B5EF4-FFF2-40B4-BE49-F238E27FC236}">
                <a16:creationId xmlns:a16="http://schemas.microsoft.com/office/drawing/2014/main" id="{479BDB54-71F7-415C-9F66-2D1CBD6B0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146290"/>
            <a:ext cx="9073008" cy="487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86A399-3EA8-4144-B8C7-686E519E914D}"/>
              </a:ext>
            </a:extLst>
          </p:cNvPr>
          <p:cNvSpPr txBox="1"/>
          <p:nvPr/>
        </p:nvSpPr>
        <p:spPr>
          <a:xfrm>
            <a:off x="767410" y="5996897"/>
            <a:ext cx="1413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Source: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CheggStudy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98634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A86A4-790B-4F45-9CFF-A00AA5658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Progressive vs. regressive taxes</a:t>
            </a:r>
          </a:p>
        </p:txBody>
      </p:sp>
    </p:spTree>
    <p:extLst>
      <p:ext uri="{BB962C8B-B14F-4D97-AF65-F5344CB8AC3E}">
        <p14:creationId xmlns:p14="http://schemas.microsoft.com/office/powerpoint/2010/main" val="10164936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292E9-D22E-416C-BB62-A7748C933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Flat tax</a:t>
            </a:r>
          </a:p>
        </p:txBody>
      </p:sp>
    </p:spTree>
    <p:extLst>
      <p:ext uri="{BB962C8B-B14F-4D97-AF65-F5344CB8AC3E}">
        <p14:creationId xmlns:p14="http://schemas.microsoft.com/office/powerpoint/2010/main" val="127868930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9567F-1B75-4268-9EBB-92534679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allowance: Making a flat tax progressive</a:t>
            </a:r>
          </a:p>
        </p:txBody>
      </p:sp>
    </p:spTree>
    <p:extLst>
      <p:ext uri="{BB962C8B-B14F-4D97-AF65-F5344CB8AC3E}">
        <p14:creationId xmlns:p14="http://schemas.microsoft.com/office/powerpoint/2010/main" val="135633966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Lump-sum taxes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855567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2000"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5975</Words>
  <Application>Microsoft Office PowerPoint</Application>
  <PresentationFormat>Widescreen</PresentationFormat>
  <Paragraphs>1403</Paragraphs>
  <Slides>189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189</vt:i4>
      </vt:variant>
    </vt:vector>
  </HeadingPairs>
  <TitlesOfParts>
    <vt:vector size="197" baseType="lpstr">
      <vt:lpstr>Arial</vt:lpstr>
      <vt:lpstr>Calibri</vt:lpstr>
      <vt:lpstr>Calibri Light</vt:lpstr>
      <vt:lpstr>Courier New</vt:lpstr>
      <vt:lpstr>Symbol</vt:lpstr>
      <vt:lpstr>Verdana</vt:lpstr>
      <vt:lpstr>Wingdings</vt:lpstr>
      <vt:lpstr>Default Design</vt:lpstr>
      <vt:lpstr> Business and Management Studies Economic Policy and Market Regulation</vt:lpstr>
      <vt:lpstr>Contact data</vt:lpstr>
      <vt:lpstr>Kiel Institute for the World Economy (est. 1914)</vt:lpstr>
      <vt:lpstr>Outline</vt:lpstr>
      <vt:lpstr>Outline</vt:lpstr>
      <vt:lpstr>Analysis of economic policy making: Key questions</vt:lpstr>
      <vt:lpstr>The “free-market prejudice”</vt:lpstr>
      <vt:lpstr>Economics as a coordination problem (O'Driscoll)</vt:lpstr>
      <vt:lpstr>Good and bad economics</vt:lpstr>
      <vt:lpstr>Positive vs. normative analysis</vt:lpstr>
      <vt:lpstr>Markets vs. politics/morals</vt:lpstr>
      <vt:lpstr>Methodological individualism (1/2)</vt:lpstr>
      <vt:lpstr>Methodological individualism (2/2)</vt:lpstr>
      <vt:lpstr>Self-interest</vt:lpstr>
      <vt:lpstr>Micro/macro vs. partial/total analysis</vt:lpstr>
      <vt:lpstr>Reading</vt:lpstr>
      <vt:lpstr>Outline</vt:lpstr>
      <vt:lpstr>Point of departure</vt:lpstr>
      <vt:lpstr>Human Action</vt:lpstr>
      <vt:lpstr>Means, ends, and valuation</vt:lpstr>
      <vt:lpstr>The fundamental allocation problem</vt:lpstr>
      <vt:lpstr>Alternative allocation mechanisms</vt:lpstr>
      <vt:lpstr>Means, ends, arbitrage, speculation, and entrepreneurship</vt:lpstr>
      <vt:lpstr>The market signal system: Profits, Losses, Bankruptcy</vt:lpstr>
      <vt:lpstr>Workable economic coordination</vt:lpstr>
      <vt:lpstr>Refresher course</vt:lpstr>
      <vt:lpstr>Nature of goods</vt:lpstr>
      <vt:lpstr>Letters of indulgence: An economic good?</vt:lpstr>
      <vt:lpstr>Free goods vs. economic goods</vt:lpstr>
      <vt:lpstr>The foundations of modern value theory</vt:lpstr>
      <vt:lpstr>Value as a trilateral relation</vt:lpstr>
      <vt:lpstr>Marginalism</vt:lpstr>
      <vt:lpstr>Subjectivism and marginalism put together: Böhm-Bawerk’s famous example</vt:lpstr>
      <vt:lpstr>The law of diminishing marginal value</vt:lpstr>
      <vt:lpstr>Opportunity cost and relevant alternatives</vt:lpstr>
      <vt:lpstr>The Broken Window Fallacy</vt:lpstr>
      <vt:lpstr>Outline</vt:lpstr>
      <vt:lpstr>Role of governments and policy level</vt:lpstr>
      <vt:lpstr>Property rights and the primary role of government</vt:lpstr>
      <vt:lpstr>Economic order</vt:lpstr>
      <vt:lpstr>Pareto rule</vt:lpstr>
      <vt:lpstr>Pareto rule: Diagrammatical exposition</vt:lpstr>
      <vt:lpstr>Pareto efficiency and Kaldor-Hicks criterion </vt:lpstr>
      <vt:lpstr>Fields for policy making: Allocation, redistribution, and stabilization</vt:lpstr>
      <vt:lpstr>Market failure (= coordination failure)</vt:lpstr>
      <vt:lpstr>Allocative efficiency: Categories of market failures</vt:lpstr>
      <vt:lpstr>Transaction costs</vt:lpstr>
      <vt:lpstr>Policy making</vt:lpstr>
      <vt:lpstr>“Less Policy, More Market” (Arkadiusz Sieroń)</vt:lpstr>
      <vt:lpstr>Categories of government failures</vt:lpstr>
      <vt:lpstr>Collective “action” and average “behavior” of groups: The Arrow paradox</vt:lpstr>
      <vt:lpstr>Incentives and government interventions: The Cobra effect</vt:lpstr>
      <vt:lpstr>Rent seeking ( public choice, new political economy)</vt:lpstr>
      <vt:lpstr>Interventionist spiral</vt:lpstr>
      <vt:lpstr>Principle of Subsidiarity: The Triple-I Criteria</vt:lpstr>
      <vt:lpstr>The extended Tinbergen rule for government interventions</vt:lpstr>
      <vt:lpstr>The extended Tinbergen rule for government interventions</vt:lpstr>
      <vt:lpstr>Potential room for improving social coordination: The two-stage burden of proof </vt:lpstr>
      <vt:lpstr>Regulation vs. deregulation: An ongoing debate</vt:lpstr>
      <vt:lpstr>Fundamental question for social organization</vt:lpstr>
      <vt:lpstr>Outline</vt:lpstr>
      <vt:lpstr>Demand theory without psychology: Law of marginal utility</vt:lpstr>
      <vt:lpstr>Supply theory without “production cost”: Cost as universal social opportunity cost</vt:lpstr>
      <vt:lpstr>Market coordination for resource allocation</vt:lpstr>
      <vt:lpstr>Real world markets</vt:lpstr>
      <vt:lpstr>Conditions for „perfect“ competition</vt:lpstr>
      <vt:lpstr>„Law of one price“</vt:lpstr>
      <vt:lpstr>The 2-2-2 model</vt:lpstr>
      <vt:lpstr>Utility and indifference curves</vt:lpstr>
      <vt:lpstr>Criteria 1: Efficiency of exchange (Edgeworth box and contract curve)</vt:lpstr>
      <vt:lpstr>Indifference curves and budget line</vt:lpstr>
      <vt:lpstr>Criteria 2: Efficiency of factor use (efficiency line and production-possibility frontier) </vt:lpstr>
      <vt:lpstr>Criteria 3: Optimal composition of production (consumer sovereignty) </vt:lpstr>
      <vt:lpstr>Equilibrium: Market clearing and social welfare</vt:lpstr>
      <vt:lpstr>Fundamental theorems of welfare economics </vt:lpstr>
      <vt:lpstr>The markets’ navigation system</vt:lpstr>
      <vt:lpstr>Primary income distribution</vt:lpstr>
      <vt:lpstr>Flexible adjustment to changing conditions </vt:lpstr>
      <vt:lpstr>Technological progress</vt:lpstr>
      <vt:lpstr>Market process view: Product life cycle (market phases) Ernst Heuß (1965): Allgemeine Markttheorie</vt:lpstr>
      <vt:lpstr>Impossibility of calculation under Socialism (Mises)</vt:lpstr>
      <vt:lpstr>Outline</vt:lpstr>
      <vt:lpstr>Price ceilings and market outcomes (example: rent controls)</vt:lpstr>
      <vt:lpstr>Price floors and market outcomes (example: minimum wages)</vt:lpstr>
      <vt:lpstr>Escaping price controls</vt:lpstr>
      <vt:lpstr>Implicit price controls: Fixing Capacities</vt:lpstr>
      <vt:lpstr>Case study: The NYC Uber effect</vt:lpstr>
      <vt:lpstr>Outline</vt:lpstr>
      <vt:lpstr>Taxes on sellers</vt:lpstr>
      <vt:lpstr>Taxes on buyers</vt:lpstr>
      <vt:lpstr>Elasticity and tax incidence: Who really pays the tax?</vt:lpstr>
      <vt:lpstr>Excess burden (deadweight loss) of taxation</vt:lpstr>
      <vt:lpstr>The Laffer curve: Tax rates vs. tax revenues</vt:lpstr>
      <vt:lpstr>Administrative burden</vt:lpstr>
      <vt:lpstr>Marginal tax rates vs. average tax rates</vt:lpstr>
      <vt:lpstr>Progressive vs. regressive taxes</vt:lpstr>
      <vt:lpstr>Flat tax</vt:lpstr>
      <vt:lpstr>Tax allowance: Making a flat tax progressive</vt:lpstr>
      <vt:lpstr>Lump-sum taxes</vt:lpstr>
      <vt:lpstr>Principles of taxation: Benefits vs. ability-to-pay</vt:lpstr>
      <vt:lpstr>Outline</vt:lpstr>
      <vt:lpstr>Externalities (external effects)</vt:lpstr>
      <vt:lpstr>Consumption and production externalities</vt:lpstr>
      <vt:lpstr>Negative externalities: Private and social cost</vt:lpstr>
      <vt:lpstr>Negative externalities: Optimal level of damage</vt:lpstr>
      <vt:lpstr>Positive externalities: Private and social utility</vt:lpstr>
      <vt:lpstr>Positive externalities: Optimal level of benefits</vt:lpstr>
      <vt:lpstr>Policy instruments: Classification</vt:lpstr>
      <vt:lpstr>Criteria for evaluating policy instruments</vt:lpstr>
      <vt:lpstr>Moral suasion</vt:lpstr>
      <vt:lpstr>Nationalization</vt:lpstr>
      <vt:lpstr>Public orders</vt:lpstr>
      <vt:lpstr>Pigouvian taxes/subsidies</vt:lpstr>
      <vt:lpstr>Cap-and-trade (example: pollution permits)</vt:lpstr>
      <vt:lpstr>Bargaining: The Coase theorem</vt:lpstr>
      <vt:lpstr>Outline</vt:lpstr>
      <vt:lpstr>Individual vs. collective goods</vt:lpstr>
      <vt:lpstr>Demand and supply of collective goods</vt:lpstr>
      <vt:lpstr>Individual vs. collective goods: Aggregating individual demand</vt:lpstr>
      <vt:lpstr>Individual vs. collective goods: Aggregating individual demand</vt:lpstr>
      <vt:lpstr>Managing public goods: Cost-benefit analysis</vt:lpstr>
      <vt:lpstr>Non-excludability: The free-rider problem</vt:lpstr>
      <vt:lpstr>The Tragedy of the Commons: Overexploitation</vt:lpstr>
      <vt:lpstr>Common resources and property rights</vt:lpstr>
      <vt:lpstr>Outline</vt:lpstr>
      <vt:lpstr>Conditions for „perfect“ competition</vt:lpstr>
      <vt:lpstr>“Imperfections”</vt:lpstr>
      <vt:lpstr>Categories of “imperfection”: Market structure and product differentiation</vt:lpstr>
      <vt:lpstr>Categories of “imperfection”: Market structure and product differentiation</vt:lpstr>
      <vt:lpstr>Monopoly</vt:lpstr>
      <vt:lpstr>Monopoly diagram</vt:lpstr>
      <vt:lpstr>Monopoly behavior</vt:lpstr>
      <vt:lpstr>Monopoly:  Non-linear pricing</vt:lpstr>
      <vt:lpstr>Monopoly: Bundling</vt:lpstr>
      <vt:lpstr>Monopoly: Two-part tariffs</vt:lpstr>
      <vt:lpstr>Categories of “imperfection”: Market structure and product differentiation</vt:lpstr>
      <vt:lpstr>Monopolistic competition</vt:lpstr>
      <vt:lpstr>Categories of “imperfection”: Market structure and product differentiation</vt:lpstr>
      <vt:lpstr>Cartels (collective monopolies)</vt:lpstr>
      <vt:lpstr>Categories of “imperfection”: Market structure and product differentiation</vt:lpstr>
      <vt:lpstr>Oligopolistic interdependence</vt:lpstr>
      <vt:lpstr>Outline</vt:lpstr>
      <vt:lpstr>Anti-competitive strategies (overview)</vt:lpstr>
      <vt:lpstr>Anti-trust policy concepts (overview)</vt:lpstr>
      <vt:lpstr>Per se-rule vs. rule of reason</vt:lpstr>
      <vt:lpstr>Ex ante vs. ex post approach</vt:lpstr>
      <vt:lpstr>Problem of the relevant market</vt:lpstr>
      <vt:lpstr>Competition policy vs. industrial policy</vt:lpstr>
      <vt:lpstr>Outline</vt:lpstr>
      <vt:lpstr>Economies of scale: Sub-additivity of costs</vt:lpstr>
      <vt:lpstr>Economies of scale and market size</vt:lpstr>
      <vt:lpstr>Economies of scope: Multi-product firms</vt:lpstr>
      <vt:lpstr>Network effect</vt:lpstr>
      <vt:lpstr>Platform markets: Direct and indirect network effects</vt:lpstr>
      <vt:lpstr>Platform markets: Big players Top 60 global platform firms, market capitalization, bn. USD (June 2018)</vt:lpstr>
      <vt:lpstr>Role of potential competition (contestable markets)</vt:lpstr>
      <vt:lpstr>Regulation: Price-cap vs. rate-of-return</vt:lpstr>
      <vt:lpstr>Auctioning</vt:lpstr>
      <vt:lpstr>Competition analysis: An alternative approach </vt:lpstr>
      <vt:lpstr>References</vt:lpstr>
      <vt:lpstr>Competition and competitiveness</vt:lpstr>
      <vt:lpstr>Entrepreneurial activity, market entry, and monopoly</vt:lpstr>
      <vt:lpstr>Critique of Monopolistic/Imperfect Competition</vt:lpstr>
      <vt:lpstr>Industry concept</vt:lpstr>
      <vt:lpstr>Monopoly revisited</vt:lpstr>
      <vt:lpstr>Market phenomena as a sequence of decisions</vt:lpstr>
      <vt:lpstr>Product variability and selling costs</vt:lpstr>
      <vt:lpstr>Homogeneity of all cost</vt:lpstr>
      <vt:lpstr>Entrepreneurial role and advertising (selling efforts)</vt:lpstr>
      <vt:lpstr>Critique of orthodox welfare economics: Efficiency revisited</vt:lpstr>
      <vt:lpstr>Inefficiency as absence of coordination</vt:lpstr>
      <vt:lpstr>Knowledge, foresight, and equilibrium</vt:lpstr>
      <vt:lpstr>Double task of allocation mechanisms</vt:lpstr>
      <vt:lpstr>Beyond neoclassical price-quantity-analytics: Coordination between resource owners and consumers</vt:lpstr>
      <vt:lpstr>Nirwana critique</vt:lpstr>
      <vt:lpstr>Outline</vt:lpstr>
      <vt:lpstr>Informational categories of goods (and services)</vt:lpstr>
      <vt:lpstr>Types of information deficiencies</vt:lpstr>
      <vt:lpstr>New institutional economics</vt:lpstr>
      <vt:lpstr>Asymmetric information</vt:lpstr>
      <vt:lpstr>“Market for lemons”</vt:lpstr>
      <vt:lpstr>Asymmetric information: Entrepreneurial approach</vt:lpstr>
      <vt:lpstr>Asymmetric information: Market-based solutions</vt:lpstr>
      <vt:lpstr>Outline</vt:lpstr>
      <vt:lpstr>Redistribution: Pareto-improvements and the Rawlsian veil of ignorance</vt:lpstr>
      <vt:lpstr>Horizontal vs. vertical equity</vt:lpstr>
      <vt:lpstr>Principles of taxation: Benefits vs. ability-to-pay</vt:lpstr>
      <vt:lpstr>Redistribution: Utility interdependence and Pareto-improvements  </vt:lpstr>
      <vt:lpstr>Charity: Solving the free-rider problem</vt:lpstr>
    </vt:vector>
  </TitlesOfParts>
  <Company>MICE, University of Muenster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Stefan Kooths</dc:creator>
  <cp:lastModifiedBy>Stefan Kooths</cp:lastModifiedBy>
  <cp:revision>530</cp:revision>
  <dcterms:created xsi:type="dcterms:W3CDTF">2004-03-28T18:32:12Z</dcterms:created>
  <dcterms:modified xsi:type="dcterms:W3CDTF">2020-05-25T13:39:15Z</dcterms:modified>
</cp:coreProperties>
</file>